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5" r:id="rId4"/>
    <p:sldMasterId id="2147483713" r:id="rId5"/>
    <p:sldMasterId id="2147483732" r:id="rId6"/>
    <p:sldMasterId id="2147483751" r:id="rId7"/>
  </p:sldMasterIdLst>
  <p:notesMasterIdLst>
    <p:notesMasterId r:id="rId172"/>
  </p:notesMasterIdLst>
  <p:sldIdLst>
    <p:sldId id="256" r:id="rId8"/>
    <p:sldId id="259" r:id="rId9"/>
    <p:sldId id="261" r:id="rId10"/>
    <p:sldId id="263" r:id="rId11"/>
    <p:sldId id="264" r:id="rId12"/>
    <p:sldId id="265" r:id="rId13"/>
    <p:sldId id="266" r:id="rId14"/>
    <p:sldId id="267" r:id="rId15"/>
    <p:sldId id="268" r:id="rId16"/>
    <p:sldId id="269" r:id="rId17"/>
    <p:sldId id="271" r:id="rId18"/>
    <p:sldId id="272" r:id="rId19"/>
    <p:sldId id="274" r:id="rId20"/>
    <p:sldId id="277" r:id="rId21"/>
    <p:sldId id="278" r:id="rId22"/>
    <p:sldId id="284" r:id="rId23"/>
    <p:sldId id="285" r:id="rId24"/>
    <p:sldId id="286" r:id="rId25"/>
    <p:sldId id="287" r:id="rId26"/>
    <p:sldId id="288" r:id="rId27"/>
    <p:sldId id="289" r:id="rId28"/>
    <p:sldId id="290" r:id="rId29"/>
    <p:sldId id="291" r:id="rId30"/>
    <p:sldId id="292" r:id="rId31"/>
    <p:sldId id="512" r:id="rId32"/>
    <p:sldId id="309" r:id="rId33"/>
    <p:sldId id="311" r:id="rId34"/>
    <p:sldId id="313" r:id="rId35"/>
    <p:sldId id="316" r:id="rId36"/>
    <p:sldId id="317" r:id="rId37"/>
    <p:sldId id="319" r:id="rId38"/>
    <p:sldId id="508" r:id="rId39"/>
    <p:sldId id="509" r:id="rId40"/>
    <p:sldId id="510" r:id="rId41"/>
    <p:sldId id="511" r:id="rId42"/>
    <p:sldId id="320" r:id="rId43"/>
    <p:sldId id="321" r:id="rId44"/>
    <p:sldId id="322" r:id="rId45"/>
    <p:sldId id="325" r:id="rId46"/>
    <p:sldId id="326" r:id="rId47"/>
    <p:sldId id="327" r:id="rId48"/>
    <p:sldId id="328" r:id="rId49"/>
    <p:sldId id="329" r:id="rId50"/>
    <p:sldId id="332" r:id="rId51"/>
    <p:sldId id="333" r:id="rId52"/>
    <p:sldId id="336" r:id="rId53"/>
    <p:sldId id="337" r:id="rId54"/>
    <p:sldId id="338" r:id="rId55"/>
    <p:sldId id="339" r:id="rId56"/>
    <p:sldId id="340" r:id="rId57"/>
    <p:sldId id="341" r:id="rId58"/>
    <p:sldId id="342" r:id="rId59"/>
    <p:sldId id="343" r:id="rId60"/>
    <p:sldId id="344" r:id="rId61"/>
    <p:sldId id="346" r:id="rId62"/>
    <p:sldId id="347" r:id="rId63"/>
    <p:sldId id="348" r:id="rId64"/>
    <p:sldId id="349" r:id="rId65"/>
    <p:sldId id="350" r:id="rId66"/>
    <p:sldId id="351" r:id="rId67"/>
    <p:sldId id="352" r:id="rId68"/>
    <p:sldId id="353" r:id="rId69"/>
    <p:sldId id="354" r:id="rId70"/>
    <p:sldId id="355" r:id="rId71"/>
    <p:sldId id="358" r:id="rId72"/>
    <p:sldId id="356" r:id="rId73"/>
    <p:sldId id="359" r:id="rId74"/>
    <p:sldId id="361" r:id="rId75"/>
    <p:sldId id="362" r:id="rId76"/>
    <p:sldId id="363" r:id="rId77"/>
    <p:sldId id="364" r:id="rId78"/>
    <p:sldId id="365" r:id="rId79"/>
    <p:sldId id="366" r:id="rId80"/>
    <p:sldId id="367" r:id="rId81"/>
    <p:sldId id="370" r:id="rId82"/>
    <p:sldId id="371" r:id="rId83"/>
    <p:sldId id="375" r:id="rId84"/>
    <p:sldId id="376" r:id="rId85"/>
    <p:sldId id="377" r:id="rId86"/>
    <p:sldId id="379" r:id="rId87"/>
    <p:sldId id="380" r:id="rId88"/>
    <p:sldId id="381" r:id="rId89"/>
    <p:sldId id="382" r:id="rId90"/>
    <p:sldId id="384" r:id="rId91"/>
    <p:sldId id="386" r:id="rId92"/>
    <p:sldId id="388" r:id="rId93"/>
    <p:sldId id="389" r:id="rId94"/>
    <p:sldId id="390" r:id="rId95"/>
    <p:sldId id="391" r:id="rId96"/>
    <p:sldId id="392" r:id="rId97"/>
    <p:sldId id="393" r:id="rId98"/>
    <p:sldId id="394" r:id="rId99"/>
    <p:sldId id="395" r:id="rId100"/>
    <p:sldId id="396" r:id="rId101"/>
    <p:sldId id="397" r:id="rId102"/>
    <p:sldId id="398" r:id="rId103"/>
    <p:sldId id="401" r:id="rId104"/>
    <p:sldId id="402" r:id="rId105"/>
    <p:sldId id="409" r:id="rId106"/>
    <p:sldId id="410" r:id="rId107"/>
    <p:sldId id="411" r:id="rId108"/>
    <p:sldId id="412" r:id="rId109"/>
    <p:sldId id="413" r:id="rId110"/>
    <p:sldId id="414" r:id="rId111"/>
    <p:sldId id="418" r:id="rId112"/>
    <p:sldId id="419" r:id="rId113"/>
    <p:sldId id="420" r:id="rId114"/>
    <p:sldId id="421" r:id="rId115"/>
    <p:sldId id="506" r:id="rId116"/>
    <p:sldId id="438" r:id="rId117"/>
    <p:sldId id="441" r:id="rId118"/>
    <p:sldId id="442" r:id="rId119"/>
    <p:sldId id="447" r:id="rId120"/>
    <p:sldId id="448" r:id="rId121"/>
    <p:sldId id="449" r:id="rId122"/>
    <p:sldId id="450" r:id="rId123"/>
    <p:sldId id="451" r:id="rId124"/>
    <p:sldId id="452" r:id="rId125"/>
    <p:sldId id="454" r:id="rId126"/>
    <p:sldId id="455" r:id="rId127"/>
    <p:sldId id="456" r:id="rId128"/>
    <p:sldId id="457" r:id="rId129"/>
    <p:sldId id="458" r:id="rId130"/>
    <p:sldId id="459" r:id="rId131"/>
    <p:sldId id="460" r:id="rId132"/>
    <p:sldId id="461" r:id="rId133"/>
    <p:sldId id="462" r:id="rId134"/>
    <p:sldId id="464" r:id="rId135"/>
    <p:sldId id="465" r:id="rId136"/>
    <p:sldId id="466" r:id="rId137"/>
    <p:sldId id="467" r:id="rId138"/>
    <p:sldId id="468" r:id="rId139"/>
    <p:sldId id="469" r:id="rId140"/>
    <p:sldId id="470" r:id="rId141"/>
    <p:sldId id="471" r:id="rId142"/>
    <p:sldId id="472" r:id="rId143"/>
    <p:sldId id="473" r:id="rId144"/>
    <p:sldId id="474" r:id="rId145"/>
    <p:sldId id="475" r:id="rId146"/>
    <p:sldId id="476" r:id="rId147"/>
    <p:sldId id="477" r:id="rId148"/>
    <p:sldId id="478" r:id="rId149"/>
    <p:sldId id="479" r:id="rId150"/>
    <p:sldId id="480" r:id="rId151"/>
    <p:sldId id="481" r:id="rId152"/>
    <p:sldId id="482" r:id="rId153"/>
    <p:sldId id="483" r:id="rId154"/>
    <p:sldId id="484" r:id="rId155"/>
    <p:sldId id="485" r:id="rId156"/>
    <p:sldId id="486" r:id="rId157"/>
    <p:sldId id="490" r:id="rId158"/>
    <p:sldId id="491" r:id="rId159"/>
    <p:sldId id="493" r:id="rId160"/>
    <p:sldId id="494" r:id="rId161"/>
    <p:sldId id="492" r:id="rId162"/>
    <p:sldId id="507" r:id="rId163"/>
    <p:sldId id="495" r:id="rId164"/>
    <p:sldId id="497" r:id="rId165"/>
    <p:sldId id="498" r:id="rId166"/>
    <p:sldId id="499" r:id="rId167"/>
    <p:sldId id="500" r:id="rId168"/>
    <p:sldId id="501" r:id="rId169"/>
    <p:sldId id="502" r:id="rId170"/>
    <p:sldId id="504" r:id="rId1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slide" Target="slides/slide163.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5.xml"/><Relationship Id="rId95" Type="http://schemas.openxmlformats.org/officeDocument/2006/relationships/slide" Target="slides/slide88.xml"/><Relationship Id="rId160" Type="http://schemas.openxmlformats.org/officeDocument/2006/relationships/slide" Target="slides/slide153.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openxmlformats.org/officeDocument/2006/relationships/slide" Target="slides/slide164.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5" Type="http://schemas.openxmlformats.org/officeDocument/2006/relationships/slide" Target="slides/slide68.xml"/><Relationship Id="rId96" Type="http://schemas.openxmlformats.org/officeDocument/2006/relationships/slide" Target="slides/slide89.xml"/><Relationship Id="rId140" Type="http://schemas.openxmlformats.org/officeDocument/2006/relationships/slide" Target="slides/slide133.xml"/><Relationship Id="rId161" Type="http://schemas.openxmlformats.org/officeDocument/2006/relationships/slide" Target="slides/slide15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2" Type="http://schemas.openxmlformats.org/officeDocument/2006/relationships/notesMaster" Target="notesMasters/notesMaster1.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slide" Target="slides/slide160.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73"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slide" Target="slides/slide16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74" Type="http://schemas.openxmlformats.org/officeDocument/2006/relationships/viewProps" Target="viewProps.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slide" Target="slides/slide162.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75" Type="http://schemas.openxmlformats.org/officeDocument/2006/relationships/theme" Target="theme/theme1.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6" Type="http://schemas.openxmlformats.org/officeDocument/2006/relationships/tableStyles" Target="tableStyles.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 Id="rId70" Type="http://schemas.openxmlformats.org/officeDocument/2006/relationships/slide" Target="slides/slide63.xml"/><Relationship Id="rId91" Type="http://schemas.openxmlformats.org/officeDocument/2006/relationships/slide" Target="slides/slide84.xml"/><Relationship Id="rId145" Type="http://schemas.openxmlformats.org/officeDocument/2006/relationships/slide" Target="slides/slide138.xml"/><Relationship Id="rId166" Type="http://schemas.openxmlformats.org/officeDocument/2006/relationships/slide" Target="slides/slide1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CEFD3-1FFA-408F-BA80-6A873FB149AE}"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B06A3E-6692-4A9A-B699-6713A59EC872}" type="slidenum">
              <a:rPr lang="en-US" smtClean="0"/>
              <a:t>‹#›</a:t>
            </a:fld>
            <a:endParaRPr lang="en-US"/>
          </a:p>
        </p:txBody>
      </p:sp>
    </p:spTree>
    <p:extLst>
      <p:ext uri="{BB962C8B-B14F-4D97-AF65-F5344CB8AC3E}">
        <p14:creationId xmlns:p14="http://schemas.microsoft.com/office/powerpoint/2010/main" val="204195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962F174-F78C-48FE-8DE5-0BEEDB9508C4}"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60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Edward Hayes</a:t>
            </a:r>
          </a:p>
        </p:txBody>
      </p:sp>
      <p:sp>
        <p:nvSpPr>
          <p:cNvPr id="5990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F179A5F-A520-4404-A3EC-78584BC2CB4D}" type="datetime1">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7/17/2023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90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29D1C67-4932-4BB8-BA89-88DA204B591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9045" name="Rectangle 2"/>
          <p:cNvSpPr>
            <a:spLocks noGrp="1" noRot="1" noChangeAspect="1" noChangeArrowheads="1" noTextEdit="1"/>
          </p:cNvSpPr>
          <p:nvPr>
            <p:ph type="sldImg"/>
          </p:nvPr>
        </p:nvSpPr>
        <p:spPr>
          <a:ln/>
        </p:spPr>
      </p:sp>
      <p:sp>
        <p:nvSpPr>
          <p:cNvPr id="5990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3" tIns="45028" rIns="90053" bIns="45028"/>
          <a:lstStyle/>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072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30CC80B-1207-4D04-BCDD-790600EE767C}" type="slidenum">
              <a:rPr kumimoji="0" lang="ar-S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2467" name="Rectangle 2"/>
          <p:cNvSpPr>
            <a:spLocks noGrp="1" noRot="1" noChangeAspect="1" noChangeArrowheads="1" noTextEdit="1"/>
          </p:cNvSpPr>
          <p:nvPr>
            <p:ph type="sldImg"/>
          </p:nvPr>
        </p:nvSpPr>
        <p:spPr>
          <a:xfrm>
            <a:off x="393700" y="692150"/>
            <a:ext cx="6070600" cy="3416300"/>
          </a:xfrm>
          <a:ln w="12699" cap="flat">
            <a:solidFill>
              <a:schemeClr val="tx1"/>
            </a:solidFill>
          </a:ln>
        </p:spPr>
      </p:sp>
      <p:sp>
        <p:nvSpPr>
          <p:cNvPr id="70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63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74722-74B2-4AF4-AAFE-3F1A363B1E04}"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328781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74722-74B2-4AF4-AAFE-3F1A363B1E04}"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322970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3C791D-F554-46DF-8B8B-10FB1B0CF8F4}" type="slidenum">
              <a:rPr lang="ar-SA" altLang="en-US"/>
              <a:pPr>
                <a:defRPr/>
              </a:pPr>
              <a:t>‹#›</a:t>
            </a:fld>
            <a:endParaRPr lang="en-US" altLang="en-US"/>
          </a:p>
        </p:txBody>
      </p:sp>
    </p:spTree>
    <p:extLst>
      <p:ext uri="{BB962C8B-B14F-4D97-AF65-F5344CB8AC3E}">
        <p14:creationId xmlns:p14="http://schemas.microsoft.com/office/powerpoint/2010/main" val="5921653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F324A6-8FE9-4E8E-88FC-A1090B59A9B0}" type="slidenum">
              <a:rPr lang="ar-SA" altLang="en-US"/>
              <a:pPr>
                <a:defRPr/>
              </a:pPr>
              <a:t>‹#›</a:t>
            </a:fld>
            <a:endParaRPr lang="en-US" altLang="en-US"/>
          </a:p>
        </p:txBody>
      </p:sp>
    </p:spTree>
    <p:extLst>
      <p:ext uri="{BB962C8B-B14F-4D97-AF65-F5344CB8AC3E}">
        <p14:creationId xmlns:p14="http://schemas.microsoft.com/office/powerpoint/2010/main" val="19417270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A3976B-6E60-4DC1-AC87-EE4EF409FB9A}" type="slidenum">
              <a:rPr lang="ar-SA" altLang="en-US"/>
              <a:pPr>
                <a:defRPr/>
              </a:pPr>
              <a:t>‹#›</a:t>
            </a:fld>
            <a:endParaRPr lang="en-US" altLang="en-US"/>
          </a:p>
        </p:txBody>
      </p:sp>
    </p:spTree>
    <p:extLst>
      <p:ext uri="{BB962C8B-B14F-4D97-AF65-F5344CB8AC3E}">
        <p14:creationId xmlns:p14="http://schemas.microsoft.com/office/powerpoint/2010/main" val="5309640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49ECF8-8C52-4BC3-A336-1861797EE6CB}" type="slidenum">
              <a:rPr lang="ar-SA" altLang="en-US"/>
              <a:pPr>
                <a:defRPr/>
              </a:pPr>
              <a:t>‹#›</a:t>
            </a:fld>
            <a:endParaRPr lang="en-US" altLang="en-US"/>
          </a:p>
        </p:txBody>
      </p:sp>
    </p:spTree>
    <p:extLst>
      <p:ext uri="{BB962C8B-B14F-4D97-AF65-F5344CB8AC3E}">
        <p14:creationId xmlns:p14="http://schemas.microsoft.com/office/powerpoint/2010/main" val="6864089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0ECF5B2-8B1B-4E4B-8D21-90ED579E8385}" type="slidenum">
              <a:rPr lang="ar-SA" altLang="en-US"/>
              <a:pPr>
                <a:defRPr/>
              </a:pPr>
              <a:t>‹#›</a:t>
            </a:fld>
            <a:endParaRPr lang="en-US" altLang="en-US"/>
          </a:p>
        </p:txBody>
      </p:sp>
    </p:spTree>
    <p:extLst>
      <p:ext uri="{BB962C8B-B14F-4D97-AF65-F5344CB8AC3E}">
        <p14:creationId xmlns:p14="http://schemas.microsoft.com/office/powerpoint/2010/main" val="16520560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886C5C-F598-482F-B98E-B60BAF726FF8}" type="slidenum">
              <a:rPr lang="ar-SA" altLang="en-US"/>
              <a:pPr>
                <a:defRPr/>
              </a:pPr>
              <a:t>‹#›</a:t>
            </a:fld>
            <a:endParaRPr lang="en-US" altLang="en-US"/>
          </a:p>
        </p:txBody>
      </p:sp>
    </p:spTree>
    <p:extLst>
      <p:ext uri="{BB962C8B-B14F-4D97-AF65-F5344CB8AC3E}">
        <p14:creationId xmlns:p14="http://schemas.microsoft.com/office/powerpoint/2010/main" val="30598211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E17A5F-5A4C-470B-B561-636F8BBE30B6}" type="slidenum">
              <a:rPr lang="ar-SA" altLang="en-US"/>
              <a:pPr>
                <a:defRPr/>
              </a:pPr>
              <a:t>‹#›</a:t>
            </a:fld>
            <a:endParaRPr lang="en-US" altLang="en-US"/>
          </a:p>
        </p:txBody>
      </p:sp>
    </p:spTree>
    <p:extLst>
      <p:ext uri="{BB962C8B-B14F-4D97-AF65-F5344CB8AC3E}">
        <p14:creationId xmlns:p14="http://schemas.microsoft.com/office/powerpoint/2010/main" val="4278897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3E4784-E2B4-490F-A1B3-B33670C2D344}" type="slidenum">
              <a:rPr lang="ar-SA" altLang="en-US"/>
              <a:pPr>
                <a:defRPr/>
              </a:pPr>
              <a:t>‹#›</a:t>
            </a:fld>
            <a:endParaRPr lang="en-US" altLang="en-US"/>
          </a:p>
        </p:txBody>
      </p:sp>
    </p:spTree>
    <p:extLst>
      <p:ext uri="{BB962C8B-B14F-4D97-AF65-F5344CB8AC3E}">
        <p14:creationId xmlns:p14="http://schemas.microsoft.com/office/powerpoint/2010/main" val="31743752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74D417-A6E8-4DAA-870A-42F9062ADD49}" type="slidenum">
              <a:rPr lang="ar-SA" altLang="en-US"/>
              <a:pPr>
                <a:defRPr/>
              </a:pPr>
              <a:t>‹#›</a:t>
            </a:fld>
            <a:endParaRPr lang="en-US" altLang="en-US"/>
          </a:p>
        </p:txBody>
      </p:sp>
    </p:spTree>
    <p:extLst>
      <p:ext uri="{BB962C8B-B14F-4D97-AF65-F5344CB8AC3E}">
        <p14:creationId xmlns:p14="http://schemas.microsoft.com/office/powerpoint/2010/main" val="24312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606917-3293-4045-A607-13831E2EBBCA}" type="slidenum">
              <a:rPr lang="ar-SA" altLang="en-US"/>
              <a:pPr>
                <a:defRPr/>
              </a:pPr>
              <a:t>‹#›</a:t>
            </a:fld>
            <a:endParaRPr lang="en-US" altLang="en-US"/>
          </a:p>
        </p:txBody>
      </p:sp>
    </p:spTree>
    <p:extLst>
      <p:ext uri="{BB962C8B-B14F-4D97-AF65-F5344CB8AC3E}">
        <p14:creationId xmlns:p14="http://schemas.microsoft.com/office/powerpoint/2010/main" val="233947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74722-74B2-4AF4-AAFE-3F1A363B1E04}"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134503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9C5F1A-8E87-4B74-81C8-53E958BFEBA3}" type="slidenum">
              <a:rPr lang="ar-SA" altLang="en-US"/>
              <a:pPr/>
              <a:t>‹#›</a:t>
            </a:fld>
            <a:endParaRPr lang="en-US" altLang="en-US"/>
          </a:p>
        </p:txBody>
      </p:sp>
    </p:spTree>
    <p:extLst>
      <p:ext uri="{BB962C8B-B14F-4D97-AF65-F5344CB8AC3E}">
        <p14:creationId xmlns:p14="http://schemas.microsoft.com/office/powerpoint/2010/main" val="130832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101702-E5DB-4997-A2D3-48833DDC9A42}" type="slidenum">
              <a:rPr lang="ar-SA" altLang="en-US"/>
              <a:pPr/>
              <a:t>‹#›</a:t>
            </a:fld>
            <a:endParaRPr lang="en-US" altLang="en-US"/>
          </a:p>
        </p:txBody>
      </p:sp>
    </p:spTree>
    <p:extLst>
      <p:ext uri="{BB962C8B-B14F-4D97-AF65-F5344CB8AC3E}">
        <p14:creationId xmlns:p14="http://schemas.microsoft.com/office/powerpoint/2010/main" val="45410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4CD2C6-2C8D-4B79-B084-FFDF63966C9E}" type="slidenum">
              <a:rPr lang="ar-SA" altLang="en-US"/>
              <a:pPr/>
              <a:t>‹#›</a:t>
            </a:fld>
            <a:endParaRPr lang="en-US" altLang="en-US"/>
          </a:p>
        </p:txBody>
      </p:sp>
    </p:spTree>
    <p:extLst>
      <p:ext uri="{BB962C8B-B14F-4D97-AF65-F5344CB8AC3E}">
        <p14:creationId xmlns:p14="http://schemas.microsoft.com/office/powerpoint/2010/main" val="21900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3958CC1-13F1-4A07-AC27-A4E71DE00AE3}" type="slidenum">
              <a:rPr lang="ar-SA" altLang="en-US"/>
              <a:pPr/>
              <a:t>‹#›</a:t>
            </a:fld>
            <a:endParaRPr lang="en-US" altLang="en-US"/>
          </a:p>
        </p:txBody>
      </p:sp>
    </p:spTree>
    <p:extLst>
      <p:ext uri="{BB962C8B-B14F-4D97-AF65-F5344CB8AC3E}">
        <p14:creationId xmlns:p14="http://schemas.microsoft.com/office/powerpoint/2010/main" val="237529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E96EEFC-9764-45A4-A8B8-DF54E03DA15E}" type="slidenum">
              <a:rPr lang="ar-SA" altLang="en-US"/>
              <a:pPr/>
              <a:t>‹#›</a:t>
            </a:fld>
            <a:endParaRPr lang="en-US" altLang="en-US"/>
          </a:p>
        </p:txBody>
      </p:sp>
    </p:spTree>
    <p:extLst>
      <p:ext uri="{BB962C8B-B14F-4D97-AF65-F5344CB8AC3E}">
        <p14:creationId xmlns:p14="http://schemas.microsoft.com/office/powerpoint/2010/main" val="53160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CA847AD-8224-416F-8A14-578FB4B63E22}" type="slidenum">
              <a:rPr lang="ar-SA" altLang="en-US"/>
              <a:pPr/>
              <a:t>‹#›</a:t>
            </a:fld>
            <a:endParaRPr lang="en-US" altLang="en-US"/>
          </a:p>
        </p:txBody>
      </p:sp>
    </p:spTree>
    <p:extLst>
      <p:ext uri="{BB962C8B-B14F-4D97-AF65-F5344CB8AC3E}">
        <p14:creationId xmlns:p14="http://schemas.microsoft.com/office/powerpoint/2010/main" val="426968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0794A5A-472A-4F20-82CC-076D462C8757}" type="slidenum">
              <a:rPr lang="ar-SA" altLang="en-US"/>
              <a:pPr/>
              <a:t>‹#›</a:t>
            </a:fld>
            <a:endParaRPr lang="en-US" altLang="en-US"/>
          </a:p>
        </p:txBody>
      </p:sp>
    </p:spTree>
    <p:extLst>
      <p:ext uri="{BB962C8B-B14F-4D97-AF65-F5344CB8AC3E}">
        <p14:creationId xmlns:p14="http://schemas.microsoft.com/office/powerpoint/2010/main" val="366924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F3766C-472D-4B7B-B0BF-82C2C73C92CB}" type="slidenum">
              <a:rPr lang="ar-SA" altLang="en-US"/>
              <a:pPr/>
              <a:t>‹#›</a:t>
            </a:fld>
            <a:endParaRPr lang="en-US" altLang="en-US"/>
          </a:p>
        </p:txBody>
      </p:sp>
    </p:spTree>
    <p:extLst>
      <p:ext uri="{BB962C8B-B14F-4D97-AF65-F5344CB8AC3E}">
        <p14:creationId xmlns:p14="http://schemas.microsoft.com/office/powerpoint/2010/main" val="97958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74722-74B2-4AF4-AAFE-3F1A363B1E04}"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2982510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C5FED6-E13D-48FB-9571-5827F658E9D0}" type="slidenum">
              <a:rPr lang="ar-SA" altLang="en-US"/>
              <a:pPr/>
              <a:t>‹#›</a:t>
            </a:fld>
            <a:endParaRPr lang="en-US" altLang="en-US"/>
          </a:p>
        </p:txBody>
      </p:sp>
    </p:spTree>
    <p:extLst>
      <p:ext uri="{BB962C8B-B14F-4D97-AF65-F5344CB8AC3E}">
        <p14:creationId xmlns:p14="http://schemas.microsoft.com/office/powerpoint/2010/main" val="2453400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72AD06-5309-4FD5-84A5-077992E5B50E}" type="slidenum">
              <a:rPr lang="ar-SA" altLang="en-US"/>
              <a:pPr/>
              <a:t>‹#›</a:t>
            </a:fld>
            <a:endParaRPr lang="en-US" altLang="en-US"/>
          </a:p>
        </p:txBody>
      </p:sp>
    </p:spTree>
    <p:extLst>
      <p:ext uri="{BB962C8B-B14F-4D97-AF65-F5344CB8AC3E}">
        <p14:creationId xmlns:p14="http://schemas.microsoft.com/office/powerpoint/2010/main" val="37687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64B0C6-B995-48E0-A873-5FE817F2232F}" type="slidenum">
              <a:rPr lang="ar-SA" altLang="en-US"/>
              <a:pPr/>
              <a:t>‹#›</a:t>
            </a:fld>
            <a:endParaRPr lang="en-US" altLang="en-US"/>
          </a:p>
        </p:txBody>
      </p:sp>
    </p:spTree>
    <p:extLst>
      <p:ext uri="{BB962C8B-B14F-4D97-AF65-F5344CB8AC3E}">
        <p14:creationId xmlns:p14="http://schemas.microsoft.com/office/powerpoint/2010/main" val="1491690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050804-62FE-4367-AE5D-D1545452250D}" type="slidenum">
              <a:rPr lang="ar-SA" altLang="en-US"/>
              <a:pPr/>
              <a:t>‹#›</a:t>
            </a:fld>
            <a:endParaRPr lang="en-US" altLang="en-US"/>
          </a:p>
        </p:txBody>
      </p:sp>
    </p:spTree>
    <p:extLst>
      <p:ext uri="{BB962C8B-B14F-4D97-AF65-F5344CB8AC3E}">
        <p14:creationId xmlns:p14="http://schemas.microsoft.com/office/powerpoint/2010/main" val="3841473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114B4AC0-A306-4A2F-A195-309B97926CB0}" type="slidenum">
              <a:rPr lang="ar-SA" altLang="en-US"/>
              <a:pPr/>
              <a:t>‹#›</a:t>
            </a:fld>
            <a:endParaRPr lang="en-US" altLang="en-US"/>
          </a:p>
        </p:txBody>
      </p:sp>
    </p:spTree>
    <p:extLst>
      <p:ext uri="{BB962C8B-B14F-4D97-AF65-F5344CB8AC3E}">
        <p14:creationId xmlns:p14="http://schemas.microsoft.com/office/powerpoint/2010/main" val="86636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428604-7569-43B1-A253-0A73DADAC8FF}" type="slidenum">
              <a:rPr lang="ar-SA" altLang="en-US"/>
              <a:pPr/>
              <a:t>‹#›</a:t>
            </a:fld>
            <a:endParaRPr lang="en-US" altLang="en-US"/>
          </a:p>
        </p:txBody>
      </p:sp>
    </p:spTree>
    <p:extLst>
      <p:ext uri="{BB962C8B-B14F-4D97-AF65-F5344CB8AC3E}">
        <p14:creationId xmlns:p14="http://schemas.microsoft.com/office/powerpoint/2010/main" val="74415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fa-IR"/>
          </a:p>
        </p:txBody>
      </p:sp>
      <p:sp>
        <p:nvSpPr>
          <p:cNvPr id="4" name="Rectangle 5"/>
          <p:cNvSpPr>
            <a:spLocks noGrp="1" noChangeArrowheads="1"/>
          </p:cNvSpPr>
          <p:nvPr>
            <p:ph type="ftr" sz="quarter" idx="11"/>
          </p:nvPr>
        </p:nvSpPr>
        <p:spPr/>
        <p:txBody>
          <a:bodyPr/>
          <a:lstStyle>
            <a:lvl1pPr>
              <a:defRPr/>
            </a:lvl1pPr>
          </a:lstStyle>
          <a:p>
            <a:pPr>
              <a:defRPr/>
            </a:pPr>
            <a:endParaRPr lang="fa-IR"/>
          </a:p>
        </p:txBody>
      </p:sp>
      <p:sp>
        <p:nvSpPr>
          <p:cNvPr id="5" name="Rectangle 6"/>
          <p:cNvSpPr>
            <a:spLocks noGrp="1" noChangeArrowheads="1"/>
          </p:cNvSpPr>
          <p:nvPr>
            <p:ph type="sldNum" sz="quarter" idx="12"/>
          </p:nvPr>
        </p:nvSpPr>
        <p:spPr/>
        <p:txBody>
          <a:bodyPr/>
          <a:lstStyle>
            <a:lvl1pPr>
              <a:defRPr/>
            </a:lvl1pPr>
          </a:lstStyle>
          <a:p>
            <a:fld id="{401915C3-7296-4AC2-BD0B-648705D1BAB8}" type="slidenum">
              <a:rPr lang="en-US" altLang="en-US"/>
              <a:pPr/>
              <a:t>‹#›</a:t>
            </a:fld>
            <a:endParaRPr lang="en-US" altLang="en-US"/>
          </a:p>
        </p:txBody>
      </p:sp>
    </p:spTree>
    <p:extLst>
      <p:ext uri="{BB962C8B-B14F-4D97-AF65-F5344CB8AC3E}">
        <p14:creationId xmlns:p14="http://schemas.microsoft.com/office/powerpoint/2010/main" val="123923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EE5199-8E59-488E-9084-1410AC8A0C1D}" type="slidenum">
              <a:rPr lang="ar-SA" altLang="en-US"/>
              <a:pPr>
                <a:defRPr/>
              </a:pPr>
              <a:t>‹#›</a:t>
            </a:fld>
            <a:endParaRPr lang="en-US" altLang="en-US"/>
          </a:p>
        </p:txBody>
      </p:sp>
    </p:spTree>
    <p:extLst>
      <p:ext uri="{BB962C8B-B14F-4D97-AF65-F5344CB8AC3E}">
        <p14:creationId xmlns:p14="http://schemas.microsoft.com/office/powerpoint/2010/main" val="1292676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B08322-E6E8-44E2-9C6F-6E1B02AAD6C8}" type="slidenum">
              <a:rPr lang="ar-SA" altLang="en-US"/>
              <a:pPr>
                <a:defRPr/>
              </a:pPr>
              <a:t>‹#›</a:t>
            </a:fld>
            <a:endParaRPr lang="en-US" altLang="en-US"/>
          </a:p>
        </p:txBody>
      </p:sp>
    </p:spTree>
    <p:extLst>
      <p:ext uri="{BB962C8B-B14F-4D97-AF65-F5344CB8AC3E}">
        <p14:creationId xmlns:p14="http://schemas.microsoft.com/office/powerpoint/2010/main" val="804912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43BA04-DB87-4ED8-A1C1-60E3C2D49CAF}" type="slidenum">
              <a:rPr lang="ar-SA" altLang="en-US"/>
              <a:pPr>
                <a:defRPr/>
              </a:pPr>
              <a:t>‹#›</a:t>
            </a:fld>
            <a:endParaRPr lang="en-US" altLang="en-US"/>
          </a:p>
        </p:txBody>
      </p:sp>
    </p:spTree>
    <p:extLst>
      <p:ext uri="{BB962C8B-B14F-4D97-AF65-F5344CB8AC3E}">
        <p14:creationId xmlns:p14="http://schemas.microsoft.com/office/powerpoint/2010/main" val="310633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674722-74B2-4AF4-AAFE-3F1A363B1E04}"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4037742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251AF6-1661-4162-9EE4-85545152151B}" type="slidenum">
              <a:rPr lang="ar-SA" altLang="en-US"/>
              <a:pPr>
                <a:defRPr/>
              </a:pPr>
              <a:t>‹#›</a:t>
            </a:fld>
            <a:endParaRPr lang="en-US" altLang="en-US"/>
          </a:p>
        </p:txBody>
      </p:sp>
    </p:spTree>
    <p:extLst>
      <p:ext uri="{BB962C8B-B14F-4D97-AF65-F5344CB8AC3E}">
        <p14:creationId xmlns:p14="http://schemas.microsoft.com/office/powerpoint/2010/main" val="2001612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E8A77D-8247-4531-B338-EF7F48134733}" type="slidenum">
              <a:rPr lang="ar-SA" altLang="en-US"/>
              <a:pPr>
                <a:defRPr/>
              </a:pPr>
              <a:t>‹#›</a:t>
            </a:fld>
            <a:endParaRPr lang="en-US" altLang="en-US"/>
          </a:p>
        </p:txBody>
      </p:sp>
    </p:spTree>
    <p:extLst>
      <p:ext uri="{BB962C8B-B14F-4D97-AF65-F5344CB8AC3E}">
        <p14:creationId xmlns:p14="http://schemas.microsoft.com/office/powerpoint/2010/main" val="2210419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85B2D4-984D-4C89-8A07-E53B418C6199}" type="slidenum">
              <a:rPr lang="ar-SA" altLang="en-US"/>
              <a:pPr>
                <a:defRPr/>
              </a:pPr>
              <a:t>‹#›</a:t>
            </a:fld>
            <a:endParaRPr lang="en-US" altLang="en-US"/>
          </a:p>
        </p:txBody>
      </p:sp>
    </p:spTree>
    <p:extLst>
      <p:ext uri="{BB962C8B-B14F-4D97-AF65-F5344CB8AC3E}">
        <p14:creationId xmlns:p14="http://schemas.microsoft.com/office/powerpoint/2010/main" val="617492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E422E5-4F0A-4EC6-942A-5A36DD1DD5DE}" type="slidenum">
              <a:rPr lang="ar-SA" altLang="en-US"/>
              <a:pPr>
                <a:defRPr/>
              </a:pPr>
              <a:t>‹#›</a:t>
            </a:fld>
            <a:endParaRPr lang="en-US" altLang="en-US"/>
          </a:p>
        </p:txBody>
      </p:sp>
    </p:spTree>
    <p:extLst>
      <p:ext uri="{BB962C8B-B14F-4D97-AF65-F5344CB8AC3E}">
        <p14:creationId xmlns:p14="http://schemas.microsoft.com/office/powerpoint/2010/main" val="4054112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982DC2-7573-42BE-B35B-47F261501100}" type="slidenum">
              <a:rPr lang="ar-SA" altLang="en-US"/>
              <a:pPr>
                <a:defRPr/>
              </a:pPr>
              <a:t>‹#›</a:t>
            </a:fld>
            <a:endParaRPr lang="en-US" altLang="en-US"/>
          </a:p>
        </p:txBody>
      </p:sp>
    </p:spTree>
    <p:extLst>
      <p:ext uri="{BB962C8B-B14F-4D97-AF65-F5344CB8AC3E}">
        <p14:creationId xmlns:p14="http://schemas.microsoft.com/office/powerpoint/2010/main" val="442863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5F073C-E8EA-45E3-BD8B-ED5E2F01C2F2}" type="slidenum">
              <a:rPr lang="ar-SA" altLang="en-US"/>
              <a:pPr>
                <a:defRPr/>
              </a:pPr>
              <a:t>‹#›</a:t>
            </a:fld>
            <a:endParaRPr lang="en-US" altLang="en-US"/>
          </a:p>
        </p:txBody>
      </p:sp>
    </p:spTree>
    <p:extLst>
      <p:ext uri="{BB962C8B-B14F-4D97-AF65-F5344CB8AC3E}">
        <p14:creationId xmlns:p14="http://schemas.microsoft.com/office/powerpoint/2010/main" val="2597751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F0CB7-2B43-4FDB-8659-60BA25A38A48}" type="slidenum">
              <a:rPr lang="ar-SA" altLang="en-US"/>
              <a:pPr>
                <a:defRPr/>
              </a:pPr>
              <a:t>‹#›</a:t>
            </a:fld>
            <a:endParaRPr lang="en-US" altLang="en-US"/>
          </a:p>
        </p:txBody>
      </p:sp>
    </p:spTree>
    <p:extLst>
      <p:ext uri="{BB962C8B-B14F-4D97-AF65-F5344CB8AC3E}">
        <p14:creationId xmlns:p14="http://schemas.microsoft.com/office/powerpoint/2010/main" val="1215320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9F3DE-2285-4A00-8248-56E76AB930B1}" type="slidenum">
              <a:rPr lang="ar-SA" altLang="en-US"/>
              <a:pPr>
                <a:defRPr/>
              </a:pPr>
              <a:t>‹#›</a:t>
            </a:fld>
            <a:endParaRPr lang="en-US" altLang="en-US"/>
          </a:p>
        </p:txBody>
      </p:sp>
    </p:spTree>
    <p:extLst>
      <p:ext uri="{BB962C8B-B14F-4D97-AF65-F5344CB8AC3E}">
        <p14:creationId xmlns:p14="http://schemas.microsoft.com/office/powerpoint/2010/main" val="1484936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89BBA-22CC-447E-AEA9-B2DD390ED958}" type="slidenum">
              <a:rPr lang="ar-SA" altLang="en-US"/>
              <a:pPr>
                <a:defRPr/>
              </a:pPr>
              <a:t>‹#›</a:t>
            </a:fld>
            <a:endParaRPr lang="en-US" altLang="en-US"/>
          </a:p>
        </p:txBody>
      </p:sp>
    </p:spTree>
    <p:extLst>
      <p:ext uri="{BB962C8B-B14F-4D97-AF65-F5344CB8AC3E}">
        <p14:creationId xmlns:p14="http://schemas.microsoft.com/office/powerpoint/2010/main" val="2309407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71BC28-D409-4B01-A885-50B228672238}" type="slidenum">
              <a:rPr lang="ar-SA" altLang="en-US"/>
              <a:pPr>
                <a:defRPr/>
              </a:pPr>
              <a:t>‹#›</a:t>
            </a:fld>
            <a:endParaRPr lang="en-US" altLang="en-US"/>
          </a:p>
        </p:txBody>
      </p:sp>
    </p:spTree>
    <p:extLst>
      <p:ext uri="{BB962C8B-B14F-4D97-AF65-F5344CB8AC3E}">
        <p14:creationId xmlns:p14="http://schemas.microsoft.com/office/powerpoint/2010/main" val="143901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74722-74B2-4AF4-AAFE-3F1A363B1E04}"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3276337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D319B72-41D8-4A15-B0BD-23EEC9737EC1}" type="slidenum">
              <a:rPr lang="ar-SA" altLang="en-US"/>
              <a:pPr>
                <a:defRPr/>
              </a:pPr>
              <a:t>‹#›</a:t>
            </a:fld>
            <a:endParaRPr lang="en-US" altLang="en-US"/>
          </a:p>
        </p:txBody>
      </p:sp>
    </p:spTree>
    <p:extLst>
      <p:ext uri="{BB962C8B-B14F-4D97-AF65-F5344CB8AC3E}">
        <p14:creationId xmlns:p14="http://schemas.microsoft.com/office/powerpoint/2010/main" val="1813325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D957948-81C3-4DA1-B4BB-F9625DD36DD2}" type="slidenum">
              <a:rPr lang="ar-SA" altLang="en-US"/>
              <a:pPr>
                <a:defRPr/>
              </a:pPr>
              <a:t>‹#›</a:t>
            </a:fld>
            <a:endParaRPr lang="en-US" altLang="en-US"/>
          </a:p>
        </p:txBody>
      </p:sp>
    </p:spTree>
    <p:extLst>
      <p:ext uri="{BB962C8B-B14F-4D97-AF65-F5344CB8AC3E}">
        <p14:creationId xmlns:p14="http://schemas.microsoft.com/office/powerpoint/2010/main" val="1740475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E3FD54-0485-4AC2-A06B-9DDDF8ADF21A}" type="slidenum">
              <a:rPr lang="ar-SA" altLang="en-US"/>
              <a:pPr>
                <a:defRPr/>
              </a:pPr>
              <a:t>‹#›</a:t>
            </a:fld>
            <a:endParaRPr lang="en-US" altLang="en-US"/>
          </a:p>
        </p:txBody>
      </p:sp>
    </p:spTree>
    <p:extLst>
      <p:ext uri="{BB962C8B-B14F-4D97-AF65-F5344CB8AC3E}">
        <p14:creationId xmlns:p14="http://schemas.microsoft.com/office/powerpoint/2010/main" val="646268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DF3E5A-31B9-4589-81E5-9177E195C3E2}" type="slidenum">
              <a:rPr lang="ar-SA" altLang="en-US"/>
              <a:pPr>
                <a:defRPr/>
              </a:pPr>
              <a:t>‹#›</a:t>
            </a:fld>
            <a:endParaRPr lang="en-US" altLang="en-US"/>
          </a:p>
        </p:txBody>
      </p:sp>
    </p:spTree>
    <p:extLst>
      <p:ext uri="{BB962C8B-B14F-4D97-AF65-F5344CB8AC3E}">
        <p14:creationId xmlns:p14="http://schemas.microsoft.com/office/powerpoint/2010/main" val="2864406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F92F9-A84D-470F-BFCA-E8D2C3F9A098}" type="slidenum">
              <a:rPr lang="ar-SA" altLang="en-US"/>
              <a:pPr>
                <a:defRPr/>
              </a:pPr>
              <a:t>‹#›</a:t>
            </a:fld>
            <a:endParaRPr lang="en-US" altLang="en-US"/>
          </a:p>
        </p:txBody>
      </p:sp>
    </p:spTree>
    <p:extLst>
      <p:ext uri="{BB962C8B-B14F-4D97-AF65-F5344CB8AC3E}">
        <p14:creationId xmlns:p14="http://schemas.microsoft.com/office/powerpoint/2010/main" val="3944947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CA20D8-6F39-45D6-9789-9B2ECF26EA8F}" type="slidenum">
              <a:rPr lang="ar-SA" altLang="fa-IR"/>
              <a:pPr>
                <a:defRPr/>
              </a:pPr>
              <a:t>‹#›</a:t>
            </a:fld>
            <a:endParaRPr lang="en-US" altLang="fa-IR"/>
          </a:p>
        </p:txBody>
      </p:sp>
    </p:spTree>
    <p:extLst>
      <p:ext uri="{BB962C8B-B14F-4D97-AF65-F5344CB8AC3E}">
        <p14:creationId xmlns:p14="http://schemas.microsoft.com/office/powerpoint/2010/main" val="37958357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3ACB49-7376-4F24-8843-09FC3551A3E7}" type="slidenum">
              <a:rPr lang="ar-SA" altLang="fa-IR"/>
              <a:pPr>
                <a:defRPr/>
              </a:pPr>
              <a:t>‹#›</a:t>
            </a:fld>
            <a:endParaRPr lang="en-US" altLang="fa-IR"/>
          </a:p>
        </p:txBody>
      </p:sp>
    </p:spTree>
    <p:extLst>
      <p:ext uri="{BB962C8B-B14F-4D97-AF65-F5344CB8AC3E}">
        <p14:creationId xmlns:p14="http://schemas.microsoft.com/office/powerpoint/2010/main" val="387342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FD35AC-D7EF-4E65-AFED-E436C22AB024}" type="slidenum">
              <a:rPr lang="ar-SA" altLang="fa-IR"/>
              <a:pPr>
                <a:defRPr/>
              </a:pPr>
              <a:t>‹#›</a:t>
            </a:fld>
            <a:endParaRPr lang="en-US" altLang="fa-IR"/>
          </a:p>
        </p:txBody>
      </p:sp>
    </p:spTree>
    <p:extLst>
      <p:ext uri="{BB962C8B-B14F-4D97-AF65-F5344CB8AC3E}">
        <p14:creationId xmlns:p14="http://schemas.microsoft.com/office/powerpoint/2010/main" val="2550205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4B397D-8A78-4CAB-8EEA-A3895D04B877}" type="slidenum">
              <a:rPr lang="ar-SA" altLang="fa-IR"/>
              <a:pPr>
                <a:defRPr/>
              </a:pPr>
              <a:t>‹#›</a:t>
            </a:fld>
            <a:endParaRPr lang="en-US" altLang="fa-IR"/>
          </a:p>
        </p:txBody>
      </p:sp>
    </p:spTree>
    <p:extLst>
      <p:ext uri="{BB962C8B-B14F-4D97-AF65-F5344CB8AC3E}">
        <p14:creationId xmlns:p14="http://schemas.microsoft.com/office/powerpoint/2010/main" val="969939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991447-03D1-43C7-8CFD-CE8B01AD9D29}" type="slidenum">
              <a:rPr lang="ar-SA" altLang="fa-IR"/>
              <a:pPr>
                <a:defRPr/>
              </a:pPr>
              <a:t>‹#›</a:t>
            </a:fld>
            <a:endParaRPr lang="en-US" altLang="fa-IR"/>
          </a:p>
        </p:txBody>
      </p:sp>
    </p:spTree>
    <p:extLst>
      <p:ext uri="{BB962C8B-B14F-4D97-AF65-F5344CB8AC3E}">
        <p14:creationId xmlns:p14="http://schemas.microsoft.com/office/powerpoint/2010/main" val="283943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74722-74B2-4AF4-AAFE-3F1A363B1E04}"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3903103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AC93BC-8B37-421B-A45C-BBB5A279A135}" type="slidenum">
              <a:rPr lang="ar-SA" altLang="fa-IR"/>
              <a:pPr>
                <a:defRPr/>
              </a:pPr>
              <a:t>‹#›</a:t>
            </a:fld>
            <a:endParaRPr lang="en-US" altLang="fa-IR"/>
          </a:p>
        </p:txBody>
      </p:sp>
    </p:spTree>
    <p:extLst>
      <p:ext uri="{BB962C8B-B14F-4D97-AF65-F5344CB8AC3E}">
        <p14:creationId xmlns:p14="http://schemas.microsoft.com/office/powerpoint/2010/main" val="3475082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AFDD8B-267D-419C-8897-38ABC1E0045A}" type="slidenum">
              <a:rPr lang="ar-SA" altLang="fa-IR"/>
              <a:pPr>
                <a:defRPr/>
              </a:pPr>
              <a:t>‹#›</a:t>
            </a:fld>
            <a:endParaRPr lang="en-US" altLang="fa-IR"/>
          </a:p>
        </p:txBody>
      </p:sp>
    </p:spTree>
    <p:extLst>
      <p:ext uri="{BB962C8B-B14F-4D97-AF65-F5344CB8AC3E}">
        <p14:creationId xmlns:p14="http://schemas.microsoft.com/office/powerpoint/2010/main" val="3881422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45C68-A99B-417C-841B-05EFB2429D27}" type="slidenum">
              <a:rPr lang="ar-SA" altLang="fa-IR"/>
              <a:pPr>
                <a:defRPr/>
              </a:pPr>
              <a:t>‹#›</a:t>
            </a:fld>
            <a:endParaRPr lang="en-US" altLang="fa-IR"/>
          </a:p>
        </p:txBody>
      </p:sp>
    </p:spTree>
    <p:extLst>
      <p:ext uri="{BB962C8B-B14F-4D97-AF65-F5344CB8AC3E}">
        <p14:creationId xmlns:p14="http://schemas.microsoft.com/office/powerpoint/2010/main" val="1126322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C8CE9D-96D5-4373-805D-28EBE69C9F1D}" type="slidenum">
              <a:rPr lang="ar-SA" altLang="fa-IR"/>
              <a:pPr>
                <a:defRPr/>
              </a:pPr>
              <a:t>‹#›</a:t>
            </a:fld>
            <a:endParaRPr lang="en-US" altLang="fa-IR"/>
          </a:p>
        </p:txBody>
      </p:sp>
    </p:spTree>
    <p:extLst>
      <p:ext uri="{BB962C8B-B14F-4D97-AF65-F5344CB8AC3E}">
        <p14:creationId xmlns:p14="http://schemas.microsoft.com/office/powerpoint/2010/main" val="180541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D138F6-9555-43A9-A25C-13954716611D}" type="slidenum">
              <a:rPr lang="ar-SA" altLang="fa-IR"/>
              <a:pPr>
                <a:defRPr/>
              </a:pPr>
              <a:t>‹#›</a:t>
            </a:fld>
            <a:endParaRPr lang="en-US" altLang="fa-IR"/>
          </a:p>
        </p:txBody>
      </p:sp>
    </p:spTree>
    <p:extLst>
      <p:ext uri="{BB962C8B-B14F-4D97-AF65-F5344CB8AC3E}">
        <p14:creationId xmlns:p14="http://schemas.microsoft.com/office/powerpoint/2010/main" val="28042573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2C2CAE-E4F3-42F4-B9A6-F229BA93AB24}" type="slidenum">
              <a:rPr lang="ar-SA" altLang="fa-IR"/>
              <a:pPr>
                <a:defRPr/>
              </a:pPr>
              <a:t>‹#›</a:t>
            </a:fld>
            <a:endParaRPr lang="en-US" altLang="fa-IR"/>
          </a:p>
        </p:txBody>
      </p:sp>
    </p:spTree>
    <p:extLst>
      <p:ext uri="{BB962C8B-B14F-4D97-AF65-F5344CB8AC3E}">
        <p14:creationId xmlns:p14="http://schemas.microsoft.com/office/powerpoint/2010/main" val="881878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239C56-AB32-4E29-9D17-E83AB77D6935}" type="slidenum">
              <a:rPr lang="ar-SA" altLang="fa-IR"/>
              <a:pPr>
                <a:defRPr/>
              </a:pPr>
              <a:t>‹#›</a:t>
            </a:fld>
            <a:endParaRPr lang="en-US" altLang="fa-IR"/>
          </a:p>
        </p:txBody>
      </p:sp>
    </p:spTree>
    <p:extLst>
      <p:ext uri="{BB962C8B-B14F-4D97-AF65-F5344CB8AC3E}">
        <p14:creationId xmlns:p14="http://schemas.microsoft.com/office/powerpoint/2010/main" val="2892809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FE33D4-B778-4B3A-9123-A2F1E3E508D7}" type="slidenum">
              <a:rPr lang="ar-SA" altLang="fa-IR"/>
              <a:pPr>
                <a:defRPr/>
              </a:pPr>
              <a:t>‹#›</a:t>
            </a:fld>
            <a:endParaRPr lang="en-US" altLang="fa-IR"/>
          </a:p>
        </p:txBody>
      </p:sp>
    </p:spTree>
    <p:extLst>
      <p:ext uri="{BB962C8B-B14F-4D97-AF65-F5344CB8AC3E}">
        <p14:creationId xmlns:p14="http://schemas.microsoft.com/office/powerpoint/2010/main" val="2125828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AD5E71-E6E3-4991-BA89-900475A13C51}" type="slidenum">
              <a:rPr lang="ar-SA" altLang="fa-IR"/>
              <a:pPr>
                <a:defRPr/>
              </a:pPr>
              <a:t>‹#›</a:t>
            </a:fld>
            <a:endParaRPr lang="en-US" altLang="fa-IR"/>
          </a:p>
        </p:txBody>
      </p:sp>
    </p:spTree>
    <p:extLst>
      <p:ext uri="{BB962C8B-B14F-4D97-AF65-F5344CB8AC3E}">
        <p14:creationId xmlns:p14="http://schemas.microsoft.com/office/powerpoint/2010/main" val="290404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67D243-9296-4A92-BE29-157C6416AE42}" type="slidenum">
              <a:rPr lang="ar-SA" altLang="fa-IR"/>
              <a:pPr>
                <a:defRPr/>
              </a:pPr>
              <a:t>‹#›</a:t>
            </a:fld>
            <a:endParaRPr lang="en-US" altLang="fa-IR"/>
          </a:p>
        </p:txBody>
      </p:sp>
    </p:spTree>
    <p:extLst>
      <p:ext uri="{BB962C8B-B14F-4D97-AF65-F5344CB8AC3E}">
        <p14:creationId xmlns:p14="http://schemas.microsoft.com/office/powerpoint/2010/main" val="242811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74722-74B2-4AF4-AAFE-3F1A363B1E04}"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4014672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127ED2-6C8E-47F1-8400-143114E03BB7}" type="slidenum">
              <a:rPr lang="ar-SA" altLang="fa-IR"/>
              <a:pPr>
                <a:defRPr/>
              </a:pPr>
              <a:t>‹#›</a:t>
            </a:fld>
            <a:endParaRPr lang="en-US" altLang="fa-IR"/>
          </a:p>
        </p:txBody>
      </p:sp>
    </p:spTree>
    <p:extLst>
      <p:ext uri="{BB962C8B-B14F-4D97-AF65-F5344CB8AC3E}">
        <p14:creationId xmlns:p14="http://schemas.microsoft.com/office/powerpoint/2010/main" val="697376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8CE6BCD-46C2-42E3-8D3B-7F875D5D66F2}" type="slidenum">
              <a:rPr lang="ar-SA" altLang="fa-IR"/>
              <a:pPr>
                <a:defRPr/>
              </a:pPr>
              <a:t>‹#›</a:t>
            </a:fld>
            <a:endParaRPr lang="en-US" altLang="fa-IR"/>
          </a:p>
        </p:txBody>
      </p:sp>
    </p:spTree>
    <p:extLst>
      <p:ext uri="{BB962C8B-B14F-4D97-AF65-F5344CB8AC3E}">
        <p14:creationId xmlns:p14="http://schemas.microsoft.com/office/powerpoint/2010/main" val="4244337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D50C-70BC-4DAA-95ED-AAEF6932D3A5}" type="slidenum">
              <a:rPr lang="ar-SA" altLang="en-US"/>
              <a:pPr>
                <a:defRPr/>
              </a:pPr>
              <a:t>‹#›</a:t>
            </a:fld>
            <a:endParaRPr lang="en-US" altLang="en-US"/>
          </a:p>
        </p:txBody>
      </p:sp>
    </p:spTree>
    <p:extLst>
      <p:ext uri="{BB962C8B-B14F-4D97-AF65-F5344CB8AC3E}">
        <p14:creationId xmlns:p14="http://schemas.microsoft.com/office/powerpoint/2010/main" val="6564192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6DBB78-7712-41BF-8B18-93CE5E6C456E}" type="slidenum">
              <a:rPr lang="ar-SA" altLang="en-US"/>
              <a:pPr>
                <a:defRPr/>
              </a:pPr>
              <a:t>‹#›</a:t>
            </a:fld>
            <a:endParaRPr lang="en-US" altLang="en-US"/>
          </a:p>
        </p:txBody>
      </p:sp>
    </p:spTree>
    <p:extLst>
      <p:ext uri="{BB962C8B-B14F-4D97-AF65-F5344CB8AC3E}">
        <p14:creationId xmlns:p14="http://schemas.microsoft.com/office/powerpoint/2010/main" val="18598437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32D138-24FB-497E-902F-BFF01714F945}" type="slidenum">
              <a:rPr lang="ar-SA" altLang="en-US"/>
              <a:pPr>
                <a:defRPr/>
              </a:pPr>
              <a:t>‹#›</a:t>
            </a:fld>
            <a:endParaRPr lang="en-US" altLang="en-US"/>
          </a:p>
        </p:txBody>
      </p:sp>
    </p:spTree>
    <p:extLst>
      <p:ext uri="{BB962C8B-B14F-4D97-AF65-F5344CB8AC3E}">
        <p14:creationId xmlns:p14="http://schemas.microsoft.com/office/powerpoint/2010/main" val="3821121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39B197-BA1D-48D9-B58F-52F15976941E}" type="slidenum">
              <a:rPr lang="ar-SA" altLang="en-US"/>
              <a:pPr>
                <a:defRPr/>
              </a:pPr>
              <a:t>‹#›</a:t>
            </a:fld>
            <a:endParaRPr lang="en-US" altLang="en-US"/>
          </a:p>
        </p:txBody>
      </p:sp>
    </p:spTree>
    <p:extLst>
      <p:ext uri="{BB962C8B-B14F-4D97-AF65-F5344CB8AC3E}">
        <p14:creationId xmlns:p14="http://schemas.microsoft.com/office/powerpoint/2010/main" val="25928302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67831C-58DE-4E03-87C4-3FA8B8E462D0}" type="slidenum">
              <a:rPr lang="ar-SA" altLang="en-US"/>
              <a:pPr>
                <a:defRPr/>
              </a:pPr>
              <a:t>‹#›</a:t>
            </a:fld>
            <a:endParaRPr lang="en-US" altLang="en-US"/>
          </a:p>
        </p:txBody>
      </p:sp>
    </p:spTree>
    <p:extLst>
      <p:ext uri="{BB962C8B-B14F-4D97-AF65-F5344CB8AC3E}">
        <p14:creationId xmlns:p14="http://schemas.microsoft.com/office/powerpoint/2010/main" val="19933411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D0FC5DC-DF6D-4908-B6EB-34163C37FDA6}" type="slidenum">
              <a:rPr lang="ar-SA" altLang="en-US"/>
              <a:pPr>
                <a:defRPr/>
              </a:pPr>
              <a:t>‹#›</a:t>
            </a:fld>
            <a:endParaRPr lang="en-US" altLang="en-US"/>
          </a:p>
        </p:txBody>
      </p:sp>
    </p:spTree>
    <p:extLst>
      <p:ext uri="{BB962C8B-B14F-4D97-AF65-F5344CB8AC3E}">
        <p14:creationId xmlns:p14="http://schemas.microsoft.com/office/powerpoint/2010/main" val="36252090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A46E2A-6A00-4681-8595-8B5D43A6E240}" type="slidenum">
              <a:rPr lang="ar-SA" altLang="en-US"/>
              <a:pPr>
                <a:defRPr/>
              </a:pPr>
              <a:t>‹#›</a:t>
            </a:fld>
            <a:endParaRPr lang="en-US" altLang="en-US"/>
          </a:p>
        </p:txBody>
      </p:sp>
    </p:spTree>
    <p:extLst>
      <p:ext uri="{BB962C8B-B14F-4D97-AF65-F5344CB8AC3E}">
        <p14:creationId xmlns:p14="http://schemas.microsoft.com/office/powerpoint/2010/main" val="28326340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D1C2BA-B53E-4E5D-BCB8-C551FFF099E5}" type="slidenum">
              <a:rPr lang="ar-SA" altLang="en-US"/>
              <a:pPr>
                <a:defRPr/>
              </a:pPr>
              <a:t>‹#›</a:t>
            </a:fld>
            <a:endParaRPr lang="en-US" altLang="en-US"/>
          </a:p>
        </p:txBody>
      </p:sp>
    </p:spTree>
    <p:extLst>
      <p:ext uri="{BB962C8B-B14F-4D97-AF65-F5344CB8AC3E}">
        <p14:creationId xmlns:p14="http://schemas.microsoft.com/office/powerpoint/2010/main" val="164787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74722-74B2-4AF4-AAFE-3F1A363B1E04}"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2357124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3A19B2-17E5-4BD6-993C-0E06F74749FA}" type="slidenum">
              <a:rPr lang="ar-SA" altLang="en-US"/>
              <a:pPr>
                <a:defRPr/>
              </a:pPr>
              <a:t>‹#›</a:t>
            </a:fld>
            <a:endParaRPr lang="en-US" altLang="en-US"/>
          </a:p>
        </p:txBody>
      </p:sp>
    </p:spTree>
    <p:extLst>
      <p:ext uri="{BB962C8B-B14F-4D97-AF65-F5344CB8AC3E}">
        <p14:creationId xmlns:p14="http://schemas.microsoft.com/office/powerpoint/2010/main" val="881719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8F8A2F-BEBF-4437-A1D0-6AE3F87FFD99}" type="slidenum">
              <a:rPr lang="ar-SA" altLang="en-US"/>
              <a:pPr>
                <a:defRPr/>
              </a:pPr>
              <a:t>‹#›</a:t>
            </a:fld>
            <a:endParaRPr lang="en-US" altLang="en-US"/>
          </a:p>
        </p:txBody>
      </p:sp>
    </p:spTree>
    <p:extLst>
      <p:ext uri="{BB962C8B-B14F-4D97-AF65-F5344CB8AC3E}">
        <p14:creationId xmlns:p14="http://schemas.microsoft.com/office/powerpoint/2010/main" val="10516157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6A2CCD-17D0-4158-96FB-F5F98D3F818D}" type="slidenum">
              <a:rPr lang="ar-SA" altLang="en-US"/>
              <a:pPr>
                <a:defRPr/>
              </a:pPr>
              <a:t>‹#›</a:t>
            </a:fld>
            <a:endParaRPr lang="en-US" altLang="en-US"/>
          </a:p>
        </p:txBody>
      </p:sp>
    </p:spTree>
    <p:extLst>
      <p:ext uri="{BB962C8B-B14F-4D97-AF65-F5344CB8AC3E}">
        <p14:creationId xmlns:p14="http://schemas.microsoft.com/office/powerpoint/2010/main" val="4608805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C87ED8-A002-4BB7-8D80-61FB23FBF64E}" type="slidenum">
              <a:rPr lang="ar-SA" altLang="en-US"/>
              <a:pPr>
                <a:defRPr/>
              </a:pPr>
              <a:t>‹#›</a:t>
            </a:fld>
            <a:endParaRPr lang="en-US" altLang="en-US"/>
          </a:p>
        </p:txBody>
      </p:sp>
    </p:spTree>
    <p:extLst>
      <p:ext uri="{BB962C8B-B14F-4D97-AF65-F5344CB8AC3E}">
        <p14:creationId xmlns:p14="http://schemas.microsoft.com/office/powerpoint/2010/main" val="283276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smtClean="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D0A177-33AD-4B30-957F-65B468D9EB99}" type="slidenum">
              <a:rPr lang="ar-SA" altLang="en-US"/>
              <a:pPr>
                <a:defRPr/>
              </a:pPr>
              <a:t>‹#›</a:t>
            </a:fld>
            <a:endParaRPr lang="en-US" altLang="en-US"/>
          </a:p>
        </p:txBody>
      </p:sp>
    </p:spTree>
    <p:extLst>
      <p:ext uri="{BB962C8B-B14F-4D97-AF65-F5344CB8AC3E}">
        <p14:creationId xmlns:p14="http://schemas.microsoft.com/office/powerpoint/2010/main" val="31714044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D794898-68F1-48E4-9086-9C9F47300157}" type="slidenum">
              <a:rPr lang="ar-SA" altLang="en-US"/>
              <a:pPr>
                <a:defRPr/>
              </a:pPr>
              <a:t>‹#›</a:t>
            </a:fld>
            <a:endParaRPr lang="en-US" altLang="en-US"/>
          </a:p>
        </p:txBody>
      </p:sp>
    </p:spTree>
    <p:extLst>
      <p:ext uri="{BB962C8B-B14F-4D97-AF65-F5344CB8AC3E}">
        <p14:creationId xmlns:p14="http://schemas.microsoft.com/office/powerpoint/2010/main" val="872641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349ADD0-7925-41DC-BEDF-0A470CA8F170}" type="slidenum">
              <a:rPr lang="ar-SA" altLang="en-US"/>
              <a:pPr>
                <a:defRPr/>
              </a:pPr>
              <a:t>‹#›</a:t>
            </a:fld>
            <a:endParaRPr lang="en-US" altLang="en-US"/>
          </a:p>
        </p:txBody>
      </p:sp>
    </p:spTree>
    <p:extLst>
      <p:ext uri="{BB962C8B-B14F-4D97-AF65-F5344CB8AC3E}">
        <p14:creationId xmlns:p14="http://schemas.microsoft.com/office/powerpoint/2010/main" val="2770790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4456E5-7ED7-420B-A193-FB1EDAE65B9D}" type="slidenum">
              <a:rPr lang="ar-SA" altLang="en-US"/>
              <a:pPr>
                <a:defRPr/>
              </a:pPr>
              <a:t>‹#›</a:t>
            </a:fld>
            <a:endParaRPr lang="en-US" altLang="en-US"/>
          </a:p>
        </p:txBody>
      </p:sp>
    </p:spTree>
    <p:extLst>
      <p:ext uri="{BB962C8B-B14F-4D97-AF65-F5344CB8AC3E}">
        <p14:creationId xmlns:p14="http://schemas.microsoft.com/office/powerpoint/2010/main" val="1754252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1B383C-6572-421B-A19C-2393BECBAAF9}" type="slidenum">
              <a:rPr lang="ar-SA" altLang="en-US"/>
              <a:pPr>
                <a:defRPr/>
              </a:pPr>
              <a:t>‹#›</a:t>
            </a:fld>
            <a:endParaRPr lang="en-US" altLang="en-US"/>
          </a:p>
        </p:txBody>
      </p:sp>
    </p:spTree>
    <p:extLst>
      <p:ext uri="{BB962C8B-B14F-4D97-AF65-F5344CB8AC3E}">
        <p14:creationId xmlns:p14="http://schemas.microsoft.com/office/powerpoint/2010/main" val="2417782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6FD3E-114D-4F77-AA3E-DD752078C0BF}" type="slidenum">
              <a:rPr lang="ar-SA" altLang="en-US"/>
              <a:pPr>
                <a:defRPr/>
              </a:pPr>
              <a:t>‹#›</a:t>
            </a:fld>
            <a:endParaRPr lang="en-US" altLang="en-US"/>
          </a:p>
        </p:txBody>
      </p:sp>
    </p:spTree>
    <p:extLst>
      <p:ext uri="{BB962C8B-B14F-4D97-AF65-F5344CB8AC3E}">
        <p14:creationId xmlns:p14="http://schemas.microsoft.com/office/powerpoint/2010/main" val="173438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674722-74B2-4AF4-AAFE-3F1A363B1E04}"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41153363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12E568-9D5F-455A-B163-F32DF22C1725}" type="slidenum">
              <a:rPr lang="ar-SA" altLang="fa-IR"/>
              <a:pPr>
                <a:defRPr/>
              </a:pPr>
              <a:t>‹#›</a:t>
            </a:fld>
            <a:endParaRPr lang="en-US" altLang="fa-IR"/>
          </a:p>
        </p:txBody>
      </p:sp>
    </p:spTree>
    <p:extLst>
      <p:ext uri="{BB962C8B-B14F-4D97-AF65-F5344CB8AC3E}">
        <p14:creationId xmlns:p14="http://schemas.microsoft.com/office/powerpoint/2010/main" val="16996739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72782-C1FA-40BE-A0B0-644FFED0B3F5}" type="slidenum">
              <a:rPr lang="ar-SA" altLang="fa-IR"/>
              <a:pPr>
                <a:defRPr/>
              </a:pPr>
              <a:t>‹#›</a:t>
            </a:fld>
            <a:endParaRPr lang="en-US" altLang="fa-IR"/>
          </a:p>
        </p:txBody>
      </p:sp>
    </p:spTree>
    <p:extLst>
      <p:ext uri="{BB962C8B-B14F-4D97-AF65-F5344CB8AC3E}">
        <p14:creationId xmlns:p14="http://schemas.microsoft.com/office/powerpoint/2010/main" val="3638527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2DC20C-B436-4C8E-8DFB-9D6031F03D92}" type="slidenum">
              <a:rPr lang="ar-SA" altLang="fa-IR"/>
              <a:pPr>
                <a:defRPr/>
              </a:pPr>
              <a:t>‹#›</a:t>
            </a:fld>
            <a:endParaRPr lang="en-US" altLang="fa-IR"/>
          </a:p>
        </p:txBody>
      </p:sp>
    </p:spTree>
    <p:extLst>
      <p:ext uri="{BB962C8B-B14F-4D97-AF65-F5344CB8AC3E}">
        <p14:creationId xmlns:p14="http://schemas.microsoft.com/office/powerpoint/2010/main" val="4242792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6382BC-EDD1-4596-A7AD-2DA5494FA91F}" type="slidenum">
              <a:rPr lang="ar-SA" altLang="fa-IR"/>
              <a:pPr>
                <a:defRPr/>
              </a:pPr>
              <a:t>‹#›</a:t>
            </a:fld>
            <a:endParaRPr lang="en-US" altLang="fa-IR"/>
          </a:p>
        </p:txBody>
      </p:sp>
    </p:spTree>
    <p:extLst>
      <p:ext uri="{BB962C8B-B14F-4D97-AF65-F5344CB8AC3E}">
        <p14:creationId xmlns:p14="http://schemas.microsoft.com/office/powerpoint/2010/main" val="20185371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39F936-AFBD-475E-83E0-FCA4B26F4E49}" type="slidenum">
              <a:rPr lang="ar-SA" altLang="fa-IR"/>
              <a:pPr>
                <a:defRPr/>
              </a:pPr>
              <a:t>‹#›</a:t>
            </a:fld>
            <a:endParaRPr lang="en-US" altLang="fa-IR"/>
          </a:p>
        </p:txBody>
      </p:sp>
    </p:spTree>
    <p:extLst>
      <p:ext uri="{BB962C8B-B14F-4D97-AF65-F5344CB8AC3E}">
        <p14:creationId xmlns:p14="http://schemas.microsoft.com/office/powerpoint/2010/main" val="30568281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DFB1A6-6AB1-4350-98C6-220AFCB6390E}" type="slidenum">
              <a:rPr lang="ar-SA" altLang="fa-IR"/>
              <a:pPr>
                <a:defRPr/>
              </a:pPr>
              <a:t>‹#›</a:t>
            </a:fld>
            <a:endParaRPr lang="en-US" altLang="fa-IR"/>
          </a:p>
        </p:txBody>
      </p:sp>
    </p:spTree>
    <p:extLst>
      <p:ext uri="{BB962C8B-B14F-4D97-AF65-F5344CB8AC3E}">
        <p14:creationId xmlns:p14="http://schemas.microsoft.com/office/powerpoint/2010/main" val="2746148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345BF4-8999-4324-8A70-93E90872D92D}" type="slidenum">
              <a:rPr lang="ar-SA" altLang="fa-IR"/>
              <a:pPr>
                <a:defRPr/>
              </a:pPr>
              <a:t>‹#›</a:t>
            </a:fld>
            <a:endParaRPr lang="en-US" altLang="fa-IR"/>
          </a:p>
        </p:txBody>
      </p:sp>
    </p:spTree>
    <p:extLst>
      <p:ext uri="{BB962C8B-B14F-4D97-AF65-F5344CB8AC3E}">
        <p14:creationId xmlns:p14="http://schemas.microsoft.com/office/powerpoint/2010/main" val="1341818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580F71-C2A5-4C39-A679-F135551096CF}" type="slidenum">
              <a:rPr lang="ar-SA" altLang="fa-IR"/>
              <a:pPr>
                <a:defRPr/>
              </a:pPr>
              <a:t>‹#›</a:t>
            </a:fld>
            <a:endParaRPr lang="en-US" altLang="fa-IR"/>
          </a:p>
        </p:txBody>
      </p:sp>
    </p:spTree>
    <p:extLst>
      <p:ext uri="{BB962C8B-B14F-4D97-AF65-F5344CB8AC3E}">
        <p14:creationId xmlns:p14="http://schemas.microsoft.com/office/powerpoint/2010/main" val="3745356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9D3CD5-5842-4C9E-B307-F513B2147278}" type="slidenum">
              <a:rPr lang="ar-SA" altLang="fa-IR"/>
              <a:pPr>
                <a:defRPr/>
              </a:pPr>
              <a:t>‹#›</a:t>
            </a:fld>
            <a:endParaRPr lang="en-US" altLang="fa-IR"/>
          </a:p>
        </p:txBody>
      </p:sp>
    </p:spTree>
    <p:extLst>
      <p:ext uri="{BB962C8B-B14F-4D97-AF65-F5344CB8AC3E}">
        <p14:creationId xmlns:p14="http://schemas.microsoft.com/office/powerpoint/2010/main" val="23506509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C15CA7-7022-4CF3-B4FB-1F61726C83B2}" type="slidenum">
              <a:rPr lang="ar-SA" altLang="fa-IR"/>
              <a:pPr>
                <a:defRPr/>
              </a:pPr>
              <a:t>‹#›</a:t>
            </a:fld>
            <a:endParaRPr lang="en-US" altLang="fa-IR"/>
          </a:p>
        </p:txBody>
      </p:sp>
    </p:spTree>
    <p:extLst>
      <p:ext uri="{BB962C8B-B14F-4D97-AF65-F5344CB8AC3E}">
        <p14:creationId xmlns:p14="http://schemas.microsoft.com/office/powerpoint/2010/main" val="2410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674722-74B2-4AF4-AAFE-3F1A363B1E04}"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8397B-47BB-439C-A34A-337E44CC867B}" type="slidenum">
              <a:rPr lang="en-US" smtClean="0"/>
              <a:t>‹#›</a:t>
            </a:fld>
            <a:endParaRPr lang="en-US"/>
          </a:p>
        </p:txBody>
      </p:sp>
    </p:spTree>
    <p:extLst>
      <p:ext uri="{BB962C8B-B14F-4D97-AF65-F5344CB8AC3E}">
        <p14:creationId xmlns:p14="http://schemas.microsoft.com/office/powerpoint/2010/main" val="15407944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B16C5D-7D41-49A1-9FAA-CB57C2AD4AD2}" type="slidenum">
              <a:rPr lang="ar-SA" altLang="fa-IR"/>
              <a:pPr>
                <a:defRPr/>
              </a:pPr>
              <a:t>‹#›</a:t>
            </a:fld>
            <a:endParaRPr lang="en-US" altLang="fa-IR"/>
          </a:p>
        </p:txBody>
      </p:sp>
    </p:spTree>
    <p:extLst>
      <p:ext uri="{BB962C8B-B14F-4D97-AF65-F5344CB8AC3E}">
        <p14:creationId xmlns:p14="http://schemas.microsoft.com/office/powerpoint/2010/main" val="899614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D321E5-603C-4C7F-AA0C-1FB9864DDDBE}" type="slidenum">
              <a:rPr lang="ar-SA" altLang="fa-IR"/>
              <a:pPr>
                <a:defRPr/>
              </a:pPr>
              <a:t>‹#›</a:t>
            </a:fld>
            <a:endParaRPr lang="en-US" altLang="fa-IR"/>
          </a:p>
        </p:txBody>
      </p:sp>
    </p:spTree>
    <p:extLst>
      <p:ext uri="{BB962C8B-B14F-4D97-AF65-F5344CB8AC3E}">
        <p14:creationId xmlns:p14="http://schemas.microsoft.com/office/powerpoint/2010/main" val="374862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1CC174-3C26-4F6D-A3F6-9C080011CA95}" type="slidenum">
              <a:rPr lang="ar-SA" altLang="fa-IR"/>
              <a:pPr>
                <a:defRPr/>
              </a:pPr>
              <a:t>‹#›</a:t>
            </a:fld>
            <a:endParaRPr lang="en-US" altLang="fa-IR"/>
          </a:p>
        </p:txBody>
      </p:sp>
    </p:spTree>
    <p:extLst>
      <p:ext uri="{BB962C8B-B14F-4D97-AF65-F5344CB8AC3E}">
        <p14:creationId xmlns:p14="http://schemas.microsoft.com/office/powerpoint/2010/main" val="11214433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72E4A-EE61-4F66-A378-09979B97A2A4}" type="slidenum">
              <a:rPr lang="ar-SA" altLang="fa-IR"/>
              <a:pPr>
                <a:defRPr/>
              </a:pPr>
              <a:t>‹#›</a:t>
            </a:fld>
            <a:endParaRPr lang="en-US" altLang="fa-IR"/>
          </a:p>
        </p:txBody>
      </p:sp>
    </p:spTree>
    <p:extLst>
      <p:ext uri="{BB962C8B-B14F-4D97-AF65-F5344CB8AC3E}">
        <p14:creationId xmlns:p14="http://schemas.microsoft.com/office/powerpoint/2010/main" val="15438998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C5CDF2-8325-44DB-837B-B2C3759E4F0A}" type="slidenum">
              <a:rPr lang="ar-SA" altLang="fa-IR"/>
              <a:pPr>
                <a:defRPr/>
              </a:pPr>
              <a:t>‹#›</a:t>
            </a:fld>
            <a:endParaRPr lang="en-US" altLang="fa-IR"/>
          </a:p>
        </p:txBody>
      </p:sp>
    </p:spTree>
    <p:extLst>
      <p:ext uri="{BB962C8B-B14F-4D97-AF65-F5344CB8AC3E}">
        <p14:creationId xmlns:p14="http://schemas.microsoft.com/office/powerpoint/2010/main" val="5922949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7C5FB-9C56-422D-8E3D-21FFDFD1CAA8}" type="slidenum">
              <a:rPr lang="ar-SA" altLang="fa-IR"/>
              <a:pPr>
                <a:defRPr/>
              </a:pPr>
              <a:t>‹#›</a:t>
            </a:fld>
            <a:endParaRPr lang="en-US" altLang="fa-IR"/>
          </a:p>
        </p:txBody>
      </p:sp>
    </p:spTree>
    <p:extLst>
      <p:ext uri="{BB962C8B-B14F-4D97-AF65-F5344CB8AC3E}">
        <p14:creationId xmlns:p14="http://schemas.microsoft.com/office/powerpoint/2010/main" val="2632447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8B66214-1C97-4D91-805C-0EA79E60056C}" type="slidenum">
              <a:rPr lang="ar-SA" altLang="fa-IR"/>
              <a:pPr>
                <a:defRPr/>
              </a:pPr>
              <a:t>‹#›</a:t>
            </a:fld>
            <a:endParaRPr lang="en-US" altLang="fa-IR"/>
          </a:p>
        </p:txBody>
      </p:sp>
    </p:spTree>
    <p:extLst>
      <p:ext uri="{BB962C8B-B14F-4D97-AF65-F5344CB8AC3E}">
        <p14:creationId xmlns:p14="http://schemas.microsoft.com/office/powerpoint/2010/main" val="17830045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5BA978D-8497-4792-AC7E-F82AE6F796C3}" type="slidenum">
              <a:rPr lang="ar-SA" altLang="fa-IR"/>
              <a:pPr>
                <a:defRPr/>
              </a:pPr>
              <a:t>‹#›</a:t>
            </a:fld>
            <a:endParaRPr lang="en-US" altLang="fa-IR"/>
          </a:p>
        </p:txBody>
      </p:sp>
    </p:spTree>
    <p:extLst>
      <p:ext uri="{BB962C8B-B14F-4D97-AF65-F5344CB8AC3E}">
        <p14:creationId xmlns:p14="http://schemas.microsoft.com/office/powerpoint/2010/main" val="23018574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E9888D-AEB9-414A-AC9A-A172E507FA86}" type="slidenum">
              <a:rPr lang="ar-SA" altLang="en-US"/>
              <a:pPr>
                <a:defRPr/>
              </a:pPr>
              <a:t>‹#›</a:t>
            </a:fld>
            <a:endParaRPr lang="en-US" altLang="en-US"/>
          </a:p>
        </p:txBody>
      </p:sp>
    </p:spTree>
    <p:extLst>
      <p:ext uri="{BB962C8B-B14F-4D97-AF65-F5344CB8AC3E}">
        <p14:creationId xmlns:p14="http://schemas.microsoft.com/office/powerpoint/2010/main" val="28555184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BEB510-4CF3-4C49-97F9-C9AD2456F338}" type="slidenum">
              <a:rPr lang="ar-SA" altLang="en-US"/>
              <a:pPr>
                <a:defRPr/>
              </a:pPr>
              <a:t>‹#›</a:t>
            </a:fld>
            <a:endParaRPr lang="en-US" altLang="en-US"/>
          </a:p>
        </p:txBody>
      </p:sp>
    </p:spTree>
    <p:extLst>
      <p:ext uri="{BB962C8B-B14F-4D97-AF65-F5344CB8AC3E}">
        <p14:creationId xmlns:p14="http://schemas.microsoft.com/office/powerpoint/2010/main" val="405351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2.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image" Target="../media/image2.jpe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5.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heme" Target="../theme/theme6.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7.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74722-74B2-4AF4-AAFE-3F1A363B1E04}"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8397B-47BB-439C-A34A-337E44CC867B}" type="slidenum">
              <a:rPr lang="en-US" smtClean="0"/>
              <a:t>‹#›</a:t>
            </a:fld>
            <a:endParaRPr lang="en-US"/>
          </a:p>
        </p:txBody>
      </p:sp>
    </p:spTree>
    <p:extLst>
      <p:ext uri="{BB962C8B-B14F-4D97-AF65-F5344CB8AC3E}">
        <p14:creationId xmlns:p14="http://schemas.microsoft.com/office/powerpoint/2010/main" val="68623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B03907D-625D-464A-8719-021EF354C2EE}" type="slidenum">
              <a:rPr lang="ar-SA" altLang="en-US"/>
              <a:pPr/>
              <a:t>‹#›</a:t>
            </a:fld>
            <a:endParaRPr lang="en-US" altLang="en-US"/>
          </a:p>
        </p:txBody>
      </p:sp>
    </p:spTree>
    <p:extLst>
      <p:ext uri="{BB962C8B-B14F-4D97-AF65-F5344CB8AC3E}">
        <p14:creationId xmlns:p14="http://schemas.microsoft.com/office/powerpoint/2010/main" val="377899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17E3C03-F28F-48A8-88AA-0843F12C94EF}" type="slidenum">
              <a:rPr lang="ar-SA" altLang="en-US"/>
              <a:pPr>
                <a:defRPr/>
              </a:pPr>
              <a:t>‹#›</a:t>
            </a:fld>
            <a:endParaRPr lang="en-US" altLang="en-US"/>
          </a:p>
        </p:txBody>
      </p:sp>
    </p:spTree>
    <p:extLst>
      <p:ext uri="{BB962C8B-B14F-4D97-AF65-F5344CB8AC3E}">
        <p14:creationId xmlns:p14="http://schemas.microsoft.com/office/powerpoint/2010/main" val="23813602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9A51AD2-0F35-4529-AD12-33FEFD9190EB}" type="slidenum">
              <a:rPr lang="ar-SA" altLang="fa-IR"/>
              <a:pPr>
                <a:defRPr/>
              </a:pPr>
              <a:t>‹#›</a:t>
            </a:fld>
            <a:endParaRPr lang="en-US" altLang="fa-IR"/>
          </a:p>
        </p:txBody>
      </p:sp>
    </p:spTree>
    <p:extLst>
      <p:ext uri="{BB962C8B-B14F-4D97-AF65-F5344CB8AC3E}">
        <p14:creationId xmlns:p14="http://schemas.microsoft.com/office/powerpoint/2010/main" val="413638096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98F905F-EE51-4BA6-8357-5FA3F72D935D}" type="slidenum">
              <a:rPr lang="ar-SA" altLang="en-US"/>
              <a:pPr>
                <a:defRPr/>
              </a:pPr>
              <a:t>‹#›</a:t>
            </a:fld>
            <a:endParaRPr lang="en-US" altLang="en-US"/>
          </a:p>
        </p:txBody>
      </p:sp>
    </p:spTree>
    <p:extLst>
      <p:ext uri="{BB962C8B-B14F-4D97-AF65-F5344CB8AC3E}">
        <p14:creationId xmlns:p14="http://schemas.microsoft.com/office/powerpoint/2010/main" val="35644783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latinLnBrk="0" hangingPunct="1">
              <a:defRPr kumimoji="0" b="0">
                <a:latin typeface="+mn-lt"/>
                <a:ea typeface="굴림" pitchFamily="50" charset="-127"/>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latinLnBrk="0" hangingPunct="1">
              <a:defRPr kumimoji="0" b="0">
                <a:latin typeface="+mn-lt"/>
                <a:ea typeface="굴림" pitchFamily="50" charset="-127"/>
                <a:cs typeface="+mn-cs"/>
              </a:defRPr>
            </a:lvl1pPr>
          </a:lstStyle>
          <a:p>
            <a:pPr>
              <a:defRPr/>
            </a:pPr>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kumimoji="0" b="0">
                <a:latin typeface="Arial" panose="020B0604020202020204" pitchFamily="34" charset="0"/>
                <a:ea typeface="굴림"/>
                <a:cs typeface="굴림"/>
              </a:defRPr>
            </a:lvl1pPr>
          </a:lstStyle>
          <a:p>
            <a:pPr>
              <a:defRPr/>
            </a:pPr>
            <a:fld id="{814B96CA-CDD8-4846-9CCD-45548B5C871B}" type="slidenum">
              <a:rPr lang="ar-SA" altLang="fa-IR"/>
              <a:pPr>
                <a:defRPr/>
              </a:pPr>
              <a:t>‹#›</a:t>
            </a:fld>
            <a:endParaRPr lang="en-US" altLang="fa-IR"/>
          </a:p>
        </p:txBody>
      </p:sp>
    </p:spTree>
    <p:extLst>
      <p:ext uri="{BB962C8B-B14F-4D97-AF65-F5344CB8AC3E}">
        <p14:creationId xmlns:p14="http://schemas.microsoft.com/office/powerpoint/2010/main" val="37974077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400" smtClean="0"/>
            </a:lvl1pPr>
          </a:lstStyle>
          <a:p>
            <a:pPr>
              <a:defRPr/>
            </a:pPr>
            <a:fld id="{4D2F78AD-D6AE-429F-9484-9D7C68529E55}" type="slidenum">
              <a:rPr lang="ar-SA" altLang="en-US"/>
              <a:pPr>
                <a:defRPr/>
              </a:pPr>
              <a:t>‹#›</a:t>
            </a:fld>
            <a:endParaRPr lang="en-US" altLang="en-US"/>
          </a:p>
        </p:txBody>
      </p:sp>
    </p:spTree>
    <p:extLst>
      <p:ext uri="{BB962C8B-B14F-4D97-AF65-F5344CB8AC3E}">
        <p14:creationId xmlns:p14="http://schemas.microsoft.com/office/powerpoint/2010/main" val="63073110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8.xml"/></Relationships>
</file>

<file path=ppt/slides/_rels/slide10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33.xml"/></Relationships>
</file>

<file path=ppt/slides/_rels/slide10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png"/><Relationship Id="rId7" Type="http://schemas.openxmlformats.org/officeDocument/2006/relationships/image" Target="../media/image78.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77.jpeg"/><Relationship Id="rId5" Type="http://schemas.openxmlformats.org/officeDocument/2006/relationships/image" Target="../media/image76.png"/><Relationship Id="rId4" Type="http://schemas.openxmlformats.org/officeDocument/2006/relationships/image" Target="../media/image75.jpeg"/></Relationships>
</file>

<file path=ppt/slides/_rels/slide10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8.xml"/><Relationship Id="rId1" Type="http://schemas.openxmlformats.org/officeDocument/2006/relationships/vmlDrawing" Target="../drawings/vmlDrawing1.vml"/><Relationship Id="rId4" Type="http://schemas.openxmlformats.org/officeDocument/2006/relationships/image" Target="../media/image8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image" Target="../media/image83.png"/></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8.xml"/><Relationship Id="rId1" Type="http://schemas.openxmlformats.org/officeDocument/2006/relationships/vmlDrawing" Target="../drawings/vmlDrawing3.vml"/><Relationship Id="rId4" Type="http://schemas.openxmlformats.org/officeDocument/2006/relationships/image" Target="../media/image84.png"/></Relationships>
</file>

<file path=ppt/slides/_rels/slide11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8.xml"/></Relationships>
</file>

<file path=ppt/slides/_rels/slide12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8.xml"/></Relationships>
</file>

<file path=ppt/slides/_rels/slide12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12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3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8.xml"/><Relationship Id="rId5" Type="http://schemas.openxmlformats.org/officeDocument/2006/relationships/image" Target="../media/image98.png"/><Relationship Id="rId4" Type="http://schemas.openxmlformats.org/officeDocument/2006/relationships/image" Target="../media/image97.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image" Target="../media/image99.png"/></Relationships>
</file>

<file path=ppt/slides/_rels/slide13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3.xml"/><Relationship Id="rId1" Type="http://schemas.openxmlformats.org/officeDocument/2006/relationships/vmlDrawing" Target="../drawings/vmlDrawing5.vml"/><Relationship Id="rId4" Type="http://schemas.openxmlformats.org/officeDocument/2006/relationships/image" Target="../media/image103.png"/></Relationships>
</file>

<file path=ppt/slides/_rels/slide1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8.xml"/></Relationships>
</file>

<file path=ppt/slides/_rels/slide1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8.xml"/></Relationships>
</file>

<file path=ppt/slides/_rels/slide145.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33.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2.xml"/><Relationship Id="rId1" Type="http://schemas.openxmlformats.org/officeDocument/2006/relationships/vmlDrawing" Target="../drawings/vmlDrawing6.vml"/><Relationship Id="rId4" Type="http://schemas.openxmlformats.org/officeDocument/2006/relationships/image" Target="../media/image107.png"/></Relationships>
</file>

<file path=ppt/slides/_rels/slide14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3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3.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3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8.xml"/></Relationships>
</file>

<file path=ppt/slides/_rels/slide15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3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33.xml"/></Relationships>
</file>

<file path=ppt/slides/_rels/slide16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33.xml"/></Relationships>
</file>

<file path=ppt/slides/_rels/slide16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Immune_system" TargetMode="External"/><Relationship Id="rId2" Type="http://schemas.openxmlformats.org/officeDocument/2006/relationships/hyperlink" Target="http://en.wikipedia.org/wiki/Medication" TargetMode="External"/><Relationship Id="rId1" Type="http://schemas.openxmlformats.org/officeDocument/2006/relationships/slideLayout" Target="../slideLayouts/slideLayout40.xml"/><Relationship Id="rId5" Type="http://schemas.openxmlformats.org/officeDocument/2006/relationships/hyperlink" Target="http://en.wikipedia.org/wiki/Immunostimulator" TargetMode="External"/><Relationship Id="rId4" Type="http://schemas.openxmlformats.org/officeDocument/2006/relationships/hyperlink" Target="http://en.wikipedia.org/wiki/Immunosuppressan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ciencephoto.com/media/374182/view/tick-feeding-on-human-blood-sem" TargetMode="External"/><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Arthropod" TargetMode="External"/><Relationship Id="rId3" Type="http://schemas.openxmlformats.org/officeDocument/2006/relationships/hyperlink" Target="https://en.wiktionary.org/wiki/-logia" TargetMode="External"/><Relationship Id="rId7" Type="http://schemas.openxmlformats.org/officeDocument/2006/relationships/hyperlink" Target="https://en.wikipedia.org/wiki/Animal" TargetMode="External"/><Relationship Id="rId2" Type="http://schemas.openxmlformats.org/officeDocument/2006/relationships/hyperlink" Target="https://en.wikipedia.org/wiki/Ancient_Greek_language" TargetMode="External"/><Relationship Id="rId1" Type="http://schemas.openxmlformats.org/officeDocument/2006/relationships/slideLayout" Target="../slideLayouts/slideLayout18.xml"/><Relationship Id="rId6" Type="http://schemas.openxmlformats.org/officeDocument/2006/relationships/hyperlink" Target="https://en.wikipedia.org/wiki/Zoology" TargetMode="External"/><Relationship Id="rId11" Type="http://schemas.openxmlformats.org/officeDocument/2006/relationships/hyperlink" Target="https://en.wikipedia.org/wiki/Myriapod" TargetMode="External"/><Relationship Id="rId5" Type="http://schemas.openxmlformats.org/officeDocument/2006/relationships/hyperlink" Target="https://en.wikipedia.org/wiki/Insect" TargetMode="External"/><Relationship Id="rId10" Type="http://schemas.openxmlformats.org/officeDocument/2006/relationships/hyperlink" Target="https://en.wikipedia.org/wiki/Arachnid" TargetMode="External"/><Relationship Id="rId4" Type="http://schemas.openxmlformats.org/officeDocument/2006/relationships/hyperlink" Target="https://en.wikipedia.org/wiki/Science" TargetMode="External"/><Relationship Id="rId9" Type="http://schemas.openxmlformats.org/officeDocument/2006/relationships/hyperlink" Target="https://en.wikipedia.org/wiki/Phylum"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8.xml"/></Relationships>
</file>

<file path=ppt/slides/_rels/slide9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6810"/>
            <a:ext cx="9144000" cy="1772603"/>
          </a:xfrm>
        </p:spPr>
        <p:txBody>
          <a:bodyPr>
            <a:normAutofit/>
          </a:bodyPr>
          <a:lstStyle/>
          <a:p>
            <a:pPr rtl="1"/>
            <a:r>
              <a:rPr lang="fa-IR" sz="4800" dirty="0">
                <a:cs typeface="B Titr" panose="00000700000000000000" pitchFamily="2" charset="-78"/>
              </a:rPr>
              <a:t>معرفی </a:t>
            </a:r>
            <a:r>
              <a:rPr lang="fa-IR" sz="4800" dirty="0" smtClean="0">
                <a:cs typeface="B Titr" panose="00000700000000000000" pitchFamily="2" charset="-78"/>
              </a:rPr>
              <a:t>بندپایان مهم برای دانشجویان رشته  </a:t>
            </a:r>
            <a:r>
              <a:rPr lang="fa-IR" sz="4800" dirty="0">
                <a:cs typeface="B Titr" panose="00000700000000000000" pitchFamily="2" charset="-78"/>
              </a:rPr>
              <a:t>پزشکی</a:t>
            </a:r>
            <a:endParaRPr lang="en-US" sz="4800" dirty="0">
              <a:cs typeface="B Titr" panose="00000700000000000000" pitchFamily="2" charset="-78"/>
            </a:endParaRPr>
          </a:p>
        </p:txBody>
      </p:sp>
      <p:sp>
        <p:nvSpPr>
          <p:cNvPr id="3" name="Subtitle 2"/>
          <p:cNvSpPr>
            <a:spLocks noGrp="1"/>
          </p:cNvSpPr>
          <p:nvPr>
            <p:ph type="subTitle" idx="1"/>
          </p:nvPr>
        </p:nvSpPr>
        <p:spPr>
          <a:xfrm>
            <a:off x="1524000" y="4581752"/>
            <a:ext cx="9144000" cy="1655762"/>
          </a:xfrm>
        </p:spPr>
        <p:txBody>
          <a:bodyPr>
            <a:normAutofit lnSpcReduction="10000"/>
          </a:bodyPr>
          <a:lstStyle/>
          <a:p>
            <a:r>
              <a:rPr kumimoji="0" lang="en-US" altLang="en-US" sz="3600" b="1" i="0" u="none" strike="noStrike" kern="0" cap="none" spc="0" normalizeH="0" baseline="0" noProof="0" dirty="0" smtClean="0">
                <a:ln>
                  <a:noFill/>
                </a:ln>
                <a:solidFill>
                  <a:srgbClr val="0000CC"/>
                </a:solidFill>
                <a:effectLst/>
                <a:uLnTx/>
                <a:uFillTx/>
                <a:latin typeface="Arial"/>
                <a:ea typeface="+mj-ea"/>
                <a:cs typeface="Arial"/>
              </a:rPr>
              <a:t>Edited by </a:t>
            </a:r>
            <a:r>
              <a:rPr kumimoji="0" lang="en-US" altLang="en-US" sz="3600" b="1" i="0" u="none" strike="noStrike" kern="0" cap="none" spc="0" normalizeH="0" baseline="0" noProof="0" dirty="0" err="1" smtClean="0">
                <a:ln>
                  <a:noFill/>
                </a:ln>
                <a:solidFill>
                  <a:srgbClr val="0000CC"/>
                </a:solidFill>
                <a:effectLst/>
                <a:uLnTx/>
                <a:uFillTx/>
                <a:latin typeface="Arial"/>
                <a:ea typeface="+mj-ea"/>
                <a:cs typeface="Arial"/>
              </a:rPr>
              <a:t>Rouhullah</a:t>
            </a:r>
            <a:r>
              <a:rPr kumimoji="0" lang="en-US" altLang="en-US" sz="3600" b="1" i="0" u="none" strike="noStrike" kern="0" cap="none" spc="0" normalizeH="0" baseline="0" noProof="0" dirty="0" smtClean="0">
                <a:ln>
                  <a:noFill/>
                </a:ln>
                <a:solidFill>
                  <a:srgbClr val="0000CC"/>
                </a:solidFill>
                <a:effectLst/>
                <a:uLnTx/>
                <a:uFillTx/>
                <a:latin typeface="Arial"/>
                <a:ea typeface="+mj-ea"/>
                <a:cs typeface="Arial"/>
              </a:rPr>
              <a:t>  </a:t>
            </a:r>
            <a:r>
              <a:rPr kumimoji="0" lang="en-US" altLang="en-US" sz="3600" b="1" i="0" u="none" strike="noStrike" kern="0" cap="none" spc="0" normalizeH="0" baseline="0" noProof="0" dirty="0" err="1" smtClean="0">
                <a:ln>
                  <a:noFill/>
                </a:ln>
                <a:solidFill>
                  <a:srgbClr val="0000CC"/>
                </a:solidFill>
                <a:effectLst/>
                <a:uLnTx/>
                <a:uFillTx/>
                <a:latin typeface="Arial"/>
                <a:ea typeface="+mj-ea"/>
                <a:cs typeface="Arial"/>
              </a:rPr>
              <a:t>Dehghani</a:t>
            </a:r>
            <a:r>
              <a:rPr kumimoji="0" lang="en-US" altLang="en-US" sz="3600" b="1" i="0" u="none" strike="noStrike" kern="0" cap="none" spc="0" normalizeH="0" baseline="0" noProof="0" dirty="0" smtClean="0">
                <a:ln>
                  <a:noFill/>
                </a:ln>
                <a:solidFill>
                  <a:srgbClr val="0000CC"/>
                </a:solidFill>
                <a:effectLst/>
                <a:uLnTx/>
                <a:uFillTx/>
                <a:latin typeface="Arial"/>
                <a:ea typeface="+mj-ea"/>
                <a:cs typeface="Arial"/>
              </a:rPr>
              <a:t/>
            </a:r>
            <a:br>
              <a:rPr kumimoji="0" lang="en-US" altLang="en-US" sz="3600" b="1" i="0" u="none" strike="noStrike" kern="0" cap="none" spc="0" normalizeH="0" baseline="0" noProof="0" dirty="0" smtClean="0">
                <a:ln>
                  <a:noFill/>
                </a:ln>
                <a:solidFill>
                  <a:srgbClr val="0000CC"/>
                </a:solidFill>
                <a:effectLst/>
                <a:uLnTx/>
                <a:uFillTx/>
                <a:latin typeface="Arial"/>
                <a:ea typeface="+mj-ea"/>
                <a:cs typeface="Arial"/>
              </a:rPr>
            </a:br>
            <a:r>
              <a:rPr kumimoji="0" lang="en-US" altLang="en-US" sz="3600" b="1" i="0" u="none" strike="noStrike" kern="0" cap="none" spc="0" normalizeH="0" baseline="0" noProof="0" dirty="0" smtClean="0">
                <a:ln>
                  <a:noFill/>
                </a:ln>
                <a:solidFill>
                  <a:srgbClr val="0000CC"/>
                </a:solidFill>
                <a:effectLst/>
                <a:uLnTx/>
                <a:uFillTx/>
                <a:latin typeface="Arial"/>
                <a:ea typeface="+mj-ea"/>
                <a:cs typeface="Arial"/>
              </a:rPr>
              <a:t> </a:t>
            </a:r>
            <a:r>
              <a:rPr kumimoji="0" lang="en-US" altLang="en-US" sz="2000" b="1" i="0" u="none" strike="noStrike" kern="0" cap="none" spc="0" normalizeH="0" baseline="0" noProof="0" dirty="0" smtClean="0">
                <a:ln>
                  <a:noFill/>
                </a:ln>
                <a:solidFill>
                  <a:srgbClr val="0000CC"/>
                </a:solidFill>
                <a:effectLst/>
                <a:uLnTx/>
                <a:uFillTx/>
                <a:latin typeface="Arial"/>
                <a:ea typeface="+mj-ea"/>
                <a:cs typeface="Arial"/>
              </a:rPr>
              <a:t>Professor of Environment Health Department,</a:t>
            </a:r>
            <a:br>
              <a:rPr kumimoji="0" lang="en-US" altLang="en-US" sz="2000" b="1" i="0" u="none" strike="noStrike" kern="0" cap="none" spc="0" normalizeH="0" baseline="0" noProof="0" dirty="0" smtClean="0">
                <a:ln>
                  <a:noFill/>
                </a:ln>
                <a:solidFill>
                  <a:srgbClr val="0000CC"/>
                </a:solidFill>
                <a:effectLst/>
                <a:uLnTx/>
                <a:uFillTx/>
                <a:latin typeface="Arial"/>
                <a:ea typeface="+mj-ea"/>
                <a:cs typeface="Arial"/>
              </a:rPr>
            </a:br>
            <a:r>
              <a:rPr kumimoji="0" lang="en-US" altLang="en-US" sz="2000" b="1" i="0" u="none" strike="noStrike" kern="0" cap="none" spc="0" normalizeH="0" baseline="0" noProof="0" dirty="0" smtClean="0">
                <a:ln>
                  <a:noFill/>
                </a:ln>
                <a:solidFill>
                  <a:srgbClr val="0000CC"/>
                </a:solidFill>
                <a:effectLst/>
                <a:uLnTx/>
                <a:uFillTx/>
                <a:latin typeface="Arial"/>
                <a:ea typeface="+mj-ea"/>
                <a:cs typeface="Arial"/>
              </a:rPr>
              <a:t>Kashan University of Medical Sciences</a:t>
            </a:r>
            <a:br>
              <a:rPr kumimoji="0" lang="en-US" altLang="en-US" sz="2000" b="1" i="0" u="none" strike="noStrike" kern="0" cap="none" spc="0" normalizeH="0" baseline="0" noProof="0" dirty="0" smtClean="0">
                <a:ln>
                  <a:noFill/>
                </a:ln>
                <a:solidFill>
                  <a:srgbClr val="0000CC"/>
                </a:solidFill>
                <a:effectLst/>
                <a:uLnTx/>
                <a:uFillTx/>
                <a:latin typeface="Arial"/>
                <a:ea typeface="+mj-ea"/>
                <a:cs typeface="Arial"/>
              </a:rPr>
            </a:br>
            <a:endParaRPr lang="en-US" dirty="0">
              <a:solidFill>
                <a:srgbClr val="0000CC"/>
              </a:solidFill>
            </a:endParaRP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3650" y="620101"/>
            <a:ext cx="6113598" cy="162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34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57647" y="822962"/>
            <a:ext cx="9888584" cy="981075"/>
          </a:xfrm>
        </p:spPr>
        <p:txBody>
          <a:bodyPr/>
          <a:lstStyle/>
          <a:p>
            <a:pPr lvl="0" algn="l" eaLnBrk="1" hangingPunct="1">
              <a:spcBef>
                <a:spcPct val="20000"/>
              </a:spcBef>
            </a:pPr>
            <a:r>
              <a:rPr lang="en-US" altLang="en-US" sz="2800" b="1" dirty="0">
                <a:solidFill>
                  <a:srgbClr val="000000"/>
                </a:solidFill>
              </a:rPr>
              <a:t>What is an Arthropod</a:t>
            </a:r>
            <a:r>
              <a:rPr lang="en-US" altLang="en-US" sz="2800" b="1" dirty="0" smtClean="0">
                <a:solidFill>
                  <a:srgbClr val="000000"/>
                </a:solidFill>
              </a:rPr>
              <a:t>?</a:t>
            </a:r>
            <a:br>
              <a:rPr lang="en-US" altLang="en-US" sz="2800" b="1" dirty="0" smtClean="0">
                <a:solidFill>
                  <a:srgbClr val="000000"/>
                </a:solidFill>
              </a:rPr>
            </a:br>
            <a:r>
              <a:rPr lang="en-US" altLang="en-US" sz="2000" dirty="0">
                <a:solidFill>
                  <a:srgbClr val="000000"/>
                </a:solidFill>
                <a:ea typeface="+mn-ea"/>
              </a:rPr>
              <a:t>The word "arthropod" comes from two Greek words, </a:t>
            </a:r>
            <a:r>
              <a:rPr lang="en-US" altLang="en-US" sz="2000" dirty="0" err="1">
                <a:solidFill>
                  <a:srgbClr val="000000"/>
                </a:solidFill>
                <a:ea typeface="+mn-ea"/>
              </a:rPr>
              <a:t>arthro</a:t>
            </a:r>
            <a:r>
              <a:rPr lang="en-US" altLang="en-US" sz="2000" dirty="0">
                <a:solidFill>
                  <a:srgbClr val="000000"/>
                </a:solidFill>
                <a:ea typeface="+mn-ea"/>
              </a:rPr>
              <a:t> (jointed) and pod (foot). </a:t>
            </a:r>
            <a:br>
              <a:rPr lang="en-US" altLang="en-US" sz="2000" dirty="0">
                <a:solidFill>
                  <a:srgbClr val="000000"/>
                </a:solidFill>
                <a:ea typeface="+mn-ea"/>
              </a:rPr>
            </a:br>
            <a:r>
              <a:rPr lang="en-US" altLang="en-US" sz="2800" b="1" dirty="0" smtClean="0"/>
              <a:t> </a:t>
            </a:r>
            <a:r>
              <a:rPr lang="en-US" altLang="en-US" sz="2800" b="1" dirty="0">
                <a:solidFill>
                  <a:srgbClr val="FF00FF"/>
                </a:solidFill>
              </a:rPr>
              <a:t>Arthropods(</a:t>
            </a:r>
            <a:r>
              <a:rPr lang="en-US" altLang="en-US" sz="2800" b="1" dirty="0" err="1">
                <a:solidFill>
                  <a:schemeClr val="accent2"/>
                </a:solidFill>
              </a:rPr>
              <a:t>arthro+pod</a:t>
            </a:r>
            <a:r>
              <a:rPr lang="en-US" altLang="en-US" sz="2800" b="1" dirty="0">
                <a:solidFill>
                  <a:srgbClr val="FF00FF"/>
                </a:solidFill>
              </a:rPr>
              <a:t>) </a:t>
            </a:r>
          </a:p>
        </p:txBody>
      </p:sp>
      <p:sp>
        <p:nvSpPr>
          <p:cNvPr id="52227" name="Rectangle 3"/>
          <p:cNvSpPr>
            <a:spLocks noGrp="1" noChangeArrowheads="1"/>
          </p:cNvSpPr>
          <p:nvPr>
            <p:ph type="body" idx="1"/>
          </p:nvPr>
        </p:nvSpPr>
        <p:spPr>
          <a:xfrm>
            <a:off x="757647" y="2314261"/>
            <a:ext cx="10894422" cy="5066256"/>
          </a:xfrm>
        </p:spPr>
        <p:txBody>
          <a:bodyPr/>
          <a:lstStyle/>
          <a:p>
            <a:pPr marL="0" indent="0" eaLnBrk="1" hangingPunct="1">
              <a:buNone/>
            </a:pPr>
            <a:r>
              <a:rPr lang="en-US" altLang="en-US" dirty="0" smtClean="0"/>
              <a:t>The </a:t>
            </a:r>
            <a:r>
              <a:rPr lang="en-US" altLang="en-US" b="1" dirty="0" smtClean="0">
                <a:solidFill>
                  <a:srgbClr val="FF00FF"/>
                </a:solidFill>
              </a:rPr>
              <a:t>Arthropods </a:t>
            </a:r>
            <a:r>
              <a:rPr lang="en-US" altLang="en-US" dirty="0" smtClean="0"/>
              <a:t>are the largest and most successful Phylum on this planet  comprising 80% of the animal Kingdom.  </a:t>
            </a:r>
          </a:p>
          <a:p>
            <a:pPr eaLnBrk="1" hangingPunct="1">
              <a:buFontTx/>
              <a:buNone/>
            </a:pPr>
            <a:r>
              <a:rPr lang="en-US" altLang="en-US" dirty="0" smtClean="0"/>
              <a:t> </a:t>
            </a:r>
            <a:r>
              <a:rPr lang="en-US" altLang="en-US" dirty="0" smtClean="0">
                <a:solidFill>
                  <a:srgbClr val="009900"/>
                </a:solidFill>
              </a:rPr>
              <a:t>An Arthropod is an animal that possesses these characteristics </a:t>
            </a:r>
            <a:br>
              <a:rPr lang="en-US" altLang="en-US" dirty="0" smtClean="0">
                <a:solidFill>
                  <a:srgbClr val="009900"/>
                </a:solidFill>
              </a:rPr>
            </a:br>
            <a:r>
              <a:rPr lang="en-US" altLang="en-US" dirty="0" smtClean="0"/>
              <a:t>A) a mouth and anus at opposite ends of a through gut., </a:t>
            </a:r>
            <a:br>
              <a:rPr lang="en-US" altLang="en-US" dirty="0" smtClean="0"/>
            </a:br>
            <a:r>
              <a:rPr lang="en-US" altLang="en-US" dirty="0" smtClean="0"/>
              <a:t>B)a hard jointed exoskeleton, </a:t>
            </a:r>
            <a:br>
              <a:rPr lang="en-US" altLang="en-US" dirty="0" smtClean="0"/>
            </a:br>
            <a:r>
              <a:rPr lang="en-US" altLang="en-US" dirty="0" smtClean="0"/>
              <a:t>C) jointed limbs.</a:t>
            </a:r>
          </a:p>
          <a:p>
            <a:pPr eaLnBrk="1" hangingPunct="1">
              <a:buFontTx/>
              <a:buNone/>
            </a:pPr>
            <a:r>
              <a:rPr lang="en-US" altLang="en-US" sz="2400" b="1" dirty="0">
                <a:solidFill>
                  <a:srgbClr val="FF0000"/>
                </a:solidFill>
              </a:rPr>
              <a:t>They range in size from </a:t>
            </a:r>
            <a:r>
              <a:rPr lang="en-US" altLang="en-US" sz="2400" b="1" dirty="0">
                <a:solidFill>
                  <a:schemeClr val="tx2"/>
                </a:solidFill>
              </a:rPr>
              <a:t>less than a millimeter </a:t>
            </a:r>
            <a:r>
              <a:rPr lang="en-US" altLang="en-US" sz="2400" b="1" dirty="0">
                <a:solidFill>
                  <a:srgbClr val="FF0000"/>
                </a:solidFill>
              </a:rPr>
              <a:t>to the giant Japanese spider crab, an animal with a </a:t>
            </a:r>
            <a:r>
              <a:rPr lang="en-US" altLang="en-US" sz="2400" b="1" dirty="0" err="1">
                <a:solidFill>
                  <a:srgbClr val="FF0000"/>
                </a:solidFill>
              </a:rPr>
              <a:t>legspan</a:t>
            </a:r>
            <a:r>
              <a:rPr lang="en-US" altLang="en-US" sz="2400" b="1" dirty="0">
                <a:solidFill>
                  <a:srgbClr val="FF0000"/>
                </a:solidFill>
              </a:rPr>
              <a:t> of </a:t>
            </a:r>
            <a:r>
              <a:rPr lang="en-US" altLang="en-US" sz="2400" b="1" dirty="0">
                <a:solidFill>
                  <a:schemeClr val="tx2"/>
                </a:solidFill>
              </a:rPr>
              <a:t>more than 4 meters</a:t>
            </a:r>
            <a:endParaRPr lang="en-US" altLang="en-US" dirty="0" smtClean="0">
              <a:solidFill>
                <a:schemeClr val="tx2"/>
              </a:solidFill>
            </a:endParaRPr>
          </a:p>
        </p:txBody>
      </p:sp>
    </p:spTree>
    <p:extLst>
      <p:ext uri="{BB962C8B-B14F-4D97-AF65-F5344CB8AC3E}">
        <p14:creationId xmlns:p14="http://schemas.microsoft.com/office/powerpoint/2010/main" val="24937255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890" name="Picture 2" descr="pupa_larv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9891" name="Text Box 3"/>
          <p:cNvSpPr txBox="1">
            <a:spLocks noChangeArrowheads="1"/>
          </p:cNvSpPr>
          <p:nvPr/>
        </p:nvSpPr>
        <p:spPr bwMode="auto">
          <a:xfrm>
            <a:off x="2276774" y="5111750"/>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9892" name="Text Box 4"/>
          <p:cNvSpPr txBox="1">
            <a:spLocks noChangeArrowheads="1"/>
          </p:cNvSpPr>
          <p:nvPr/>
        </p:nvSpPr>
        <p:spPr bwMode="auto">
          <a:xfrm rot="16200000">
            <a:off x="5726668" y="1919288"/>
            <a:ext cx="738664"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Aedes</a:t>
            </a:r>
            <a:r>
              <a:rPr kumimoji="0" lang="en-US" altLang="en-US" sz="18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 </a:t>
            </a:r>
            <a:r>
              <a:rPr kumimoji="0" lang="en-US" altLang="en-US" sz="1800" b="1" i="1"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Culex</a:t>
            </a:r>
            <a:r>
              <a:rPr kumimoji="0" lang="en-US" altLang="en-US" sz="18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 larvae and pupa</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Both </a:t>
            </a:r>
            <a:r>
              <a:rPr kumimoji="0" lang="en-US" altLang="en-US" sz="1800" b="1" i="1"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Aedes</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and </a:t>
            </a:r>
            <a:r>
              <a:rPr kumimoji="0" lang="en-US" altLang="en-US" sz="1800" b="1" i="1"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Culex</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larvae hang down from the water surface at an angle. </a:t>
            </a: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07668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descr="coquillettidia_larv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63" name="Text Box 3"/>
          <p:cNvSpPr txBox="1">
            <a:spLocks noChangeArrowheads="1"/>
          </p:cNvSpPr>
          <p:nvPr/>
        </p:nvSpPr>
        <p:spPr bwMode="auto">
          <a:xfrm>
            <a:off x="2924474" y="5399088"/>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2964" name="Text Box 4"/>
          <p:cNvSpPr txBox="1">
            <a:spLocks noChangeArrowheads="1"/>
          </p:cNvSpPr>
          <p:nvPr/>
        </p:nvSpPr>
        <p:spPr bwMode="auto">
          <a:xfrm rot="16200000">
            <a:off x="5572779" y="1749425"/>
            <a:ext cx="1046440" cy="914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 Mansonia </a:t>
            </a:r>
            <a:r>
              <a:rPr kumimoji="0" lang="en-US" altLang="en-US" sz="20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 larva</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These larvae have highly developed siphons, which are adapted for piercing plant tissue. It is from here that they obtain their oxygen (rather than the water surface). </a:t>
            </a:r>
            <a:endParaRPr kumimoji="0" lang="en-US" altLang="en-US" sz="24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85247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pPr eaLnBrk="1" hangingPunct="1"/>
            <a:r>
              <a:rPr lang="en-US" altLang="en-US" sz="4000" b="1"/>
              <a:t>Mosquitos</a:t>
            </a:r>
            <a:r>
              <a:rPr lang="en-US" altLang="en-US" sz="4000"/>
              <a:t/>
            </a:r>
            <a:br>
              <a:rPr lang="en-US" altLang="en-US" sz="4000"/>
            </a:br>
            <a:endParaRPr lang="en-US" altLang="en-US" sz="4000"/>
          </a:p>
        </p:txBody>
      </p:sp>
      <p:sp>
        <p:nvSpPr>
          <p:cNvPr id="537603" name="Rectangle 3"/>
          <p:cNvSpPr>
            <a:spLocks noGrp="1" noChangeArrowheads="1"/>
          </p:cNvSpPr>
          <p:nvPr>
            <p:ph type="body" idx="1"/>
          </p:nvPr>
        </p:nvSpPr>
        <p:spPr>
          <a:xfrm>
            <a:off x="235130" y="1125538"/>
            <a:ext cx="11347269" cy="5472112"/>
          </a:xfrm>
        </p:spPr>
        <p:txBody>
          <a:bodyPr/>
          <a:lstStyle/>
          <a:p>
            <a:pPr eaLnBrk="1" hangingPunct="1"/>
            <a:r>
              <a:rPr lang="en-US" altLang="en-US" dirty="0" smtClean="0">
                <a:solidFill>
                  <a:srgbClr val="990000"/>
                </a:solidFill>
              </a:rPr>
              <a:t>Mosquitos differ from the other biting </a:t>
            </a:r>
            <a:r>
              <a:rPr lang="en-US" altLang="en-US" dirty="0" err="1" smtClean="0">
                <a:solidFill>
                  <a:srgbClr val="990000"/>
                </a:solidFill>
              </a:rPr>
              <a:t>Diptera</a:t>
            </a:r>
            <a:r>
              <a:rPr lang="en-US" altLang="en-US" dirty="0" smtClean="0">
                <a:solidFill>
                  <a:srgbClr val="990000"/>
                </a:solidFill>
              </a:rPr>
              <a:t> in having a long slender body, long legs and long needle-shaped mouthparts</a:t>
            </a:r>
            <a:endParaRPr lang="fa-IR" altLang="en-US" dirty="0" smtClean="0">
              <a:solidFill>
                <a:srgbClr val="990000"/>
              </a:solidFill>
            </a:endParaRPr>
          </a:p>
          <a:p>
            <a:pPr eaLnBrk="1" hangingPunct="1"/>
            <a:endParaRPr lang="en-US" altLang="en-US" dirty="0" smtClean="0">
              <a:solidFill>
                <a:srgbClr val="990000"/>
              </a:solidFill>
            </a:endParaRPr>
          </a:p>
          <a:p>
            <a:pPr eaLnBrk="1" hangingPunct="1"/>
            <a:r>
              <a:rPr lang="en-US" altLang="en-US" dirty="0" smtClean="0"/>
              <a:t> The wings sometimes have discernible patterns of scales.</a:t>
            </a:r>
            <a:endParaRPr lang="fa-IR" altLang="en-US" dirty="0" smtClean="0"/>
          </a:p>
          <a:p>
            <a:pPr eaLnBrk="1" hangingPunct="1"/>
            <a:endParaRPr lang="en-US" altLang="en-US" dirty="0" smtClean="0"/>
          </a:p>
          <a:p>
            <a:pPr eaLnBrk="1" hangingPunct="1"/>
            <a:r>
              <a:rPr lang="en-US" altLang="en-US" dirty="0" smtClean="0"/>
              <a:t> </a:t>
            </a:r>
            <a:r>
              <a:rPr lang="en-US" altLang="en-US" dirty="0" smtClean="0">
                <a:solidFill>
                  <a:srgbClr val="990000"/>
                </a:solidFill>
              </a:rPr>
              <a:t>The adult insects measure between 2 mm and 12.5 mm in length.</a:t>
            </a:r>
          </a:p>
        </p:txBody>
      </p:sp>
    </p:spTree>
    <p:extLst>
      <p:ext uri="{BB962C8B-B14F-4D97-AF65-F5344CB8AC3E}">
        <p14:creationId xmlns:p14="http://schemas.microsoft.com/office/powerpoint/2010/main" val="9440258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p:txBody>
          <a:bodyPr/>
          <a:lstStyle/>
          <a:p>
            <a:pPr eaLnBrk="1" hangingPunct="1"/>
            <a:r>
              <a:rPr lang="en-US" altLang="en-US" sz="4000" b="1"/>
              <a:t>Biting behaviour</a:t>
            </a:r>
            <a:r>
              <a:rPr lang="en-US" altLang="en-US" sz="4000"/>
              <a:t/>
            </a:r>
            <a:br>
              <a:rPr lang="en-US" altLang="en-US" sz="4000"/>
            </a:br>
            <a:endParaRPr lang="en-US" altLang="en-US" sz="4000"/>
          </a:p>
        </p:txBody>
      </p:sp>
      <p:sp>
        <p:nvSpPr>
          <p:cNvPr id="539651" name="Rectangle 3"/>
          <p:cNvSpPr>
            <a:spLocks noGrp="1" noChangeArrowheads="1"/>
          </p:cNvSpPr>
          <p:nvPr>
            <p:ph type="body" idx="1"/>
          </p:nvPr>
        </p:nvSpPr>
        <p:spPr>
          <a:xfrm>
            <a:off x="378823" y="1567543"/>
            <a:ext cx="11390812" cy="5290458"/>
          </a:xfrm>
        </p:spPr>
        <p:txBody>
          <a:bodyPr/>
          <a:lstStyle/>
          <a:p>
            <a:pPr eaLnBrk="1" hangingPunct="1"/>
            <a:r>
              <a:rPr lang="en-US" altLang="en-US" sz="2800" dirty="0">
                <a:solidFill>
                  <a:srgbClr val="990000"/>
                </a:solidFill>
              </a:rPr>
              <a:t>Female mosquitos feed on animals and humans. Most species show a preference for certain animals or for humans. </a:t>
            </a:r>
            <a:endParaRPr lang="fa-IR" altLang="en-US" sz="2800" dirty="0" smtClean="0">
              <a:solidFill>
                <a:srgbClr val="990000"/>
              </a:solidFill>
            </a:endParaRPr>
          </a:p>
          <a:p>
            <a:pPr eaLnBrk="1" hangingPunct="1"/>
            <a:endParaRPr lang="en-US" altLang="en-US" sz="2800" dirty="0">
              <a:solidFill>
                <a:srgbClr val="990000"/>
              </a:solidFill>
            </a:endParaRPr>
          </a:p>
          <a:p>
            <a:pPr eaLnBrk="1" hangingPunct="1"/>
            <a:r>
              <a:rPr lang="en-US" altLang="en-US" sz="2800" dirty="0"/>
              <a:t>They are attracted by the body </a:t>
            </a:r>
            <a:r>
              <a:rPr lang="en-US" altLang="en-US" sz="2800" dirty="0" err="1"/>
              <a:t>odours</a:t>
            </a:r>
            <a:r>
              <a:rPr lang="en-US" altLang="en-US" sz="2800" dirty="0"/>
              <a:t>, carbon dioxide and heat </a:t>
            </a:r>
            <a:r>
              <a:rPr lang="en-US" altLang="en-US" sz="2800" dirty="0" smtClean="0"/>
              <a:t>emitted </a:t>
            </a:r>
            <a:r>
              <a:rPr lang="en-US" altLang="en-US" sz="2800" dirty="0"/>
              <a:t>from the animal or person. </a:t>
            </a:r>
            <a:endParaRPr lang="fa-IR" altLang="en-US" sz="2800" dirty="0" smtClean="0"/>
          </a:p>
          <a:p>
            <a:pPr eaLnBrk="1" hangingPunct="1"/>
            <a:endParaRPr lang="en-US" altLang="en-US" sz="2800" dirty="0"/>
          </a:p>
          <a:p>
            <a:pPr eaLnBrk="1" hangingPunct="1"/>
            <a:r>
              <a:rPr lang="en-US" altLang="en-US" sz="2800" dirty="0" smtClean="0"/>
              <a:t>Feeding </a:t>
            </a:r>
            <a:r>
              <a:rPr lang="en-US" altLang="en-US" sz="2800" dirty="0"/>
              <a:t>usually </a:t>
            </a:r>
            <a:r>
              <a:rPr lang="en-US" altLang="en-US" sz="2800" dirty="0">
                <a:solidFill>
                  <a:srgbClr val="FF0000"/>
                </a:solidFill>
              </a:rPr>
              <a:t>takes place during the night but daytime </a:t>
            </a:r>
            <a:r>
              <a:rPr lang="en-US" altLang="en-US" sz="2800" dirty="0"/>
              <a:t>biting also occurs</a:t>
            </a:r>
            <a:r>
              <a:rPr lang="en-US" altLang="en-US" sz="2800" dirty="0" smtClean="0"/>
              <a:t>.</a:t>
            </a:r>
            <a:endParaRPr lang="fa-IR" altLang="en-US" sz="2800" dirty="0" smtClean="0"/>
          </a:p>
          <a:p>
            <a:pPr eaLnBrk="1" hangingPunct="1"/>
            <a:r>
              <a:rPr lang="en-US" altLang="en-US" sz="4400" b="1" dirty="0" err="1">
                <a:solidFill>
                  <a:srgbClr val="006600"/>
                </a:solidFill>
                <a:ea typeface="+mj-ea"/>
              </a:rPr>
              <a:t>Anthropophilic</a:t>
            </a:r>
            <a:r>
              <a:rPr lang="en-US" altLang="en-US" sz="4400" dirty="0">
                <a:solidFill>
                  <a:srgbClr val="000000"/>
                </a:solidFill>
                <a:ea typeface="+mj-ea"/>
              </a:rPr>
              <a:t> and </a:t>
            </a:r>
            <a:r>
              <a:rPr lang="en-US" altLang="en-US" sz="4400" b="1" dirty="0">
                <a:solidFill>
                  <a:srgbClr val="006600"/>
                </a:solidFill>
                <a:ea typeface="+mj-ea"/>
              </a:rPr>
              <a:t>Zoophilic</a:t>
            </a:r>
            <a:endParaRPr lang="en-US" altLang="en-US" sz="2800" dirty="0"/>
          </a:p>
        </p:txBody>
      </p:sp>
    </p:spTree>
    <p:extLst>
      <p:ext uri="{BB962C8B-B14F-4D97-AF65-F5344CB8AC3E}">
        <p14:creationId xmlns:p14="http://schemas.microsoft.com/office/powerpoint/2010/main" val="41450377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1981200" y="228601"/>
            <a:ext cx="8229600" cy="557213"/>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Arial" charset="0"/>
              </a:rPr>
              <a:t>MOSQUITOES AS DISEASE VECTORS </a:t>
            </a:r>
          </a:p>
        </p:txBody>
      </p:sp>
      <p:sp>
        <p:nvSpPr>
          <p:cNvPr id="83973" name="Text Box 5"/>
          <p:cNvSpPr txBox="1">
            <a:spLocks noChangeArrowheads="1"/>
          </p:cNvSpPr>
          <p:nvPr/>
        </p:nvSpPr>
        <p:spPr bwMode="auto">
          <a:xfrm>
            <a:off x="446315" y="696417"/>
            <a:ext cx="11299370" cy="5693866"/>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99CC00"/>
                </a:solidFill>
                <a:effectLst>
                  <a:outerShdw blurRad="38100" dist="38100" dir="2700000" algn="tl">
                    <a:srgbClr val="000000"/>
                  </a:outerShdw>
                </a:effectLst>
                <a:uLnTx/>
                <a:uFillTx/>
                <a:latin typeface="Arial" charset="0"/>
                <a:ea typeface="+mn-ea"/>
                <a:cs typeface="Arial" charset="0"/>
              </a:rPr>
              <a:t> </a:t>
            </a:r>
            <a:endParaRPr kumimoji="0" lang="en-US" sz="2800" b="1" i="0" u="none" strike="noStrike" kern="1200" cap="none" spc="0" normalizeH="0" baseline="0" noProof="0" dirty="0">
              <a:ln>
                <a:noFill/>
              </a:ln>
              <a:solidFill>
                <a:srgbClr val="99CC00"/>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Arial" charset="0"/>
              </a:rPr>
              <a:t>-</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Encephalitis (5 types)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a:ln>
                  <a:noFill/>
                </a:ln>
                <a:solidFill>
                  <a:srgbClr val="FF0000"/>
                </a:solidFill>
                <a:effectLst/>
                <a:uLnTx/>
                <a:uFillTx/>
                <a:latin typeface="Arial" charset="0"/>
                <a:ea typeface="+mn-ea"/>
                <a:cs typeface="Arial" charset="0"/>
              </a:rPr>
              <a:t>Western Equine Encephalitis </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Culex</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1" u="none" strike="noStrike" kern="1200" cap="none" spc="0" normalizeH="0" baseline="0" noProof="0" dirty="0" err="1" smtClean="0">
                <a:ln>
                  <a:noFill/>
                </a:ln>
                <a:solidFill>
                  <a:srgbClr val="000000"/>
                </a:solidFill>
                <a:effectLst/>
                <a:uLnTx/>
                <a:uFillTx/>
                <a:latin typeface="Arial" charset="0"/>
                <a:ea typeface="+mn-ea"/>
                <a:cs typeface="Arial" charset="0"/>
              </a:rPr>
              <a:t>tarsalis</a:t>
            </a:r>
            <a:endParaRPr kumimoji="0" lang="fa-IR" sz="2400" b="1" i="1"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-West Nile Virus –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Culex</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pipiens</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(East), </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C.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tarsalis</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(West</a:t>
            </a:r>
            <a:r>
              <a:rPr kumimoji="0" lang="en-US" sz="2400" b="1" i="0" u="none" strike="noStrike" kern="1200" cap="none" spc="0" normalizeH="0" baseline="0" noProof="0" dirty="0" smtClean="0">
                <a:ln>
                  <a:noFill/>
                </a:ln>
                <a:solidFill>
                  <a:srgbClr val="000000"/>
                </a:solidFill>
                <a:effectLst/>
                <a:uLnTx/>
                <a:uFillTx/>
                <a:latin typeface="Arial" charset="0"/>
                <a:ea typeface="+mn-ea"/>
                <a:cs typeface="Arial" charset="0"/>
              </a:rPr>
              <a:t>)</a:t>
            </a:r>
            <a:endParaRPr kumimoji="0" lang="fa-IR" sz="2400" b="1"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-Dengue –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Aedes</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1" u="none" strike="noStrike" kern="1200" cap="none" spc="0" normalizeH="0" baseline="0" noProof="0" dirty="0" err="1" smtClean="0">
                <a:ln>
                  <a:noFill/>
                </a:ln>
                <a:solidFill>
                  <a:srgbClr val="000000"/>
                </a:solidFill>
                <a:effectLst/>
                <a:uLnTx/>
                <a:uFillTx/>
                <a:latin typeface="Arial" charset="0"/>
                <a:ea typeface="+mn-ea"/>
                <a:cs typeface="Arial" charset="0"/>
              </a:rPr>
              <a:t>aegypti</a:t>
            </a:r>
            <a:endParaRPr kumimoji="0" lang="fa-IR" sz="2400" b="1" i="1"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-Yellow fever –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Aedes</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1" u="none" strike="noStrike" kern="1200" cap="none" spc="0" normalizeH="0" baseline="0" noProof="0" dirty="0" err="1" smtClean="0">
                <a:ln>
                  <a:noFill/>
                </a:ln>
                <a:solidFill>
                  <a:srgbClr val="000000"/>
                </a:solidFill>
                <a:effectLst/>
                <a:uLnTx/>
                <a:uFillTx/>
                <a:latin typeface="Arial" charset="0"/>
                <a:ea typeface="+mn-ea"/>
                <a:cs typeface="Arial" charset="0"/>
              </a:rPr>
              <a:t>aegypti</a:t>
            </a:r>
            <a:endParaRPr kumimoji="0" lang="fa-IR" sz="2400" b="1" i="1"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1"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-Malaria – </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Anopheles </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spp</a:t>
            </a:r>
            <a:r>
              <a:rPr kumimoji="0" lang="en-US" sz="2400" b="1" i="0" u="none" strike="noStrike" kern="1200" cap="none" spc="0" normalizeH="0" baseline="0" noProof="0" dirty="0" smtClean="0">
                <a:ln>
                  <a:noFill/>
                </a:ln>
                <a:solidFill>
                  <a:srgbClr val="000000"/>
                </a:solidFill>
                <a:effectLst/>
                <a:uLnTx/>
                <a:uFillTx/>
                <a:latin typeface="Arial" charset="0"/>
                <a:ea typeface="+mn-ea"/>
                <a:cs typeface="Arial" charset="0"/>
              </a:rPr>
              <a:t>.</a:t>
            </a:r>
            <a:endParaRPr kumimoji="0" lang="fa-IR" sz="2400" b="1"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2400" b="1" i="0" u="none" strike="noStrike" kern="1200" cap="none" spc="0" normalizeH="0" baseline="0" noProof="0" dirty="0" err="1">
                <a:ln>
                  <a:noFill/>
                </a:ln>
                <a:solidFill>
                  <a:srgbClr val="000000"/>
                </a:solidFill>
                <a:effectLst/>
                <a:uLnTx/>
                <a:uFillTx/>
                <a:latin typeface="Arial" charset="0"/>
                <a:ea typeface="+mn-ea"/>
                <a:cs typeface="Arial" charset="0"/>
              </a:rPr>
              <a:t>Filariasis</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 (nematodes) –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Culex</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Aedes</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Anopheles </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spp</a:t>
            </a:r>
            <a:r>
              <a:rPr kumimoji="0" lang="en-US" sz="2400" b="1" i="0" u="none" strike="noStrike" kern="1200" cap="none" spc="0" normalizeH="0" baseline="0" noProof="0" dirty="0" smtClean="0">
                <a:ln>
                  <a:noFill/>
                </a:ln>
                <a:solidFill>
                  <a:srgbClr val="000000"/>
                </a:solidFill>
                <a:effectLst/>
                <a:uLnTx/>
                <a:uFillTx/>
                <a:latin typeface="Arial" charset="0"/>
                <a:ea typeface="+mn-ea"/>
                <a:cs typeface="Arial" charset="0"/>
              </a:rPr>
              <a:t>.</a:t>
            </a:r>
            <a:endParaRPr kumimoji="0" lang="fa-IR" sz="2400" b="1" i="0" u="none" strike="noStrike" kern="1200" cap="none" spc="0" normalizeH="0" baseline="0" noProof="0" dirty="0" smtClean="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-Dog heartworm –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Culex</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1" u="none" strike="noStrike" kern="1200" cap="none" spc="0" normalizeH="0" baseline="0" noProof="0" dirty="0" err="1">
                <a:ln>
                  <a:noFill/>
                </a:ln>
                <a:solidFill>
                  <a:srgbClr val="000000"/>
                </a:solidFill>
                <a:effectLst/>
                <a:uLnTx/>
                <a:uFillTx/>
                <a:latin typeface="Arial" charset="0"/>
                <a:ea typeface="+mn-ea"/>
                <a:cs typeface="Arial" charset="0"/>
              </a:rPr>
              <a:t>Aedes</a:t>
            </a:r>
            <a:r>
              <a:rPr kumimoji="0" lang="en-US" sz="24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2400" b="1" i="0" u="none" strike="noStrike" kern="1200" cap="none" spc="0" normalizeH="0" baseline="0" noProof="0" dirty="0">
                <a:ln>
                  <a:noFill/>
                </a:ln>
                <a:solidFill>
                  <a:srgbClr val="000000"/>
                </a:solidFill>
                <a:effectLst/>
                <a:uLnTx/>
                <a:uFillTx/>
                <a:latin typeface="Arial" charset="0"/>
                <a:ea typeface="+mn-ea"/>
                <a:cs typeface="Arial" charset="0"/>
              </a:rPr>
              <a:t>spp.</a:t>
            </a:r>
          </a:p>
        </p:txBody>
      </p:sp>
    </p:spTree>
    <p:extLst>
      <p:ext uri="{BB962C8B-B14F-4D97-AF65-F5344CB8AC3E}">
        <p14:creationId xmlns:p14="http://schemas.microsoft.com/office/powerpoint/2010/main" val="309599090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1774825" y="274639"/>
            <a:ext cx="8497888" cy="73025"/>
          </a:xfrm>
        </p:spPr>
        <p:txBody>
          <a:bodyPr/>
          <a:lstStyle/>
          <a:p>
            <a:pPr eaLnBrk="1" hangingPunct="1"/>
            <a:r>
              <a:rPr lang="en-US" altLang="en-US" sz="3600" i="1" dirty="0" smtClean="0"/>
              <a:t>Anopheles</a:t>
            </a:r>
            <a:r>
              <a:rPr lang="en-US" altLang="en-US" sz="3600" dirty="0" smtClean="0"/>
              <a:t> </a:t>
            </a:r>
            <a:r>
              <a:rPr lang="en-US" altLang="en-US" sz="3600" dirty="0"/>
              <a:t>mosquitoes</a:t>
            </a:r>
          </a:p>
        </p:txBody>
      </p:sp>
      <p:sp>
        <p:nvSpPr>
          <p:cNvPr id="574467" name="Rectangle 3"/>
          <p:cNvSpPr>
            <a:spLocks noGrp="1" noChangeArrowheads="1"/>
          </p:cNvSpPr>
          <p:nvPr>
            <p:ph type="body" idx="1"/>
          </p:nvPr>
        </p:nvSpPr>
        <p:spPr>
          <a:xfrm>
            <a:off x="1524000" y="549276"/>
            <a:ext cx="9144000" cy="6308725"/>
          </a:xfrm>
        </p:spPr>
        <p:txBody>
          <a:bodyPr/>
          <a:lstStyle/>
          <a:p>
            <a:pPr eaLnBrk="1" hangingPunct="1"/>
            <a:r>
              <a:rPr lang="en-US" altLang="en-US" dirty="0" smtClean="0"/>
              <a:t>More than 4</a:t>
            </a:r>
            <a:r>
              <a:rPr lang="fa-IR" altLang="en-US" dirty="0" smtClean="0"/>
              <a:t>7</a:t>
            </a:r>
            <a:r>
              <a:rPr lang="en-US" altLang="en-US" dirty="0" smtClean="0"/>
              <a:t>0 </a:t>
            </a:r>
            <a:r>
              <a:rPr lang="en-US" altLang="en-US" sz="2800" i="1" dirty="0"/>
              <a:t>Anopheles</a:t>
            </a:r>
            <a:r>
              <a:rPr lang="en-US" altLang="en-US" sz="2800" dirty="0"/>
              <a:t> mosquitoes  </a:t>
            </a:r>
            <a:r>
              <a:rPr lang="en-US" altLang="en-US" sz="2800" dirty="0" err="1"/>
              <a:t>specieses</a:t>
            </a:r>
            <a:endParaRPr lang="ar-SA" altLang="en-US" sz="2800" dirty="0"/>
          </a:p>
          <a:p>
            <a:pPr eaLnBrk="1" hangingPunct="1"/>
            <a:r>
              <a:rPr lang="en-US" altLang="en-US" sz="2800" dirty="0"/>
              <a:t>More than 60 </a:t>
            </a:r>
            <a:r>
              <a:rPr lang="en-US" altLang="en-US" sz="2800" dirty="0" err="1"/>
              <a:t>specieses</a:t>
            </a:r>
            <a:r>
              <a:rPr lang="en-US" altLang="en-US" sz="2800" dirty="0"/>
              <a:t> are vector of malaria</a:t>
            </a:r>
          </a:p>
          <a:p>
            <a:pPr eaLnBrk="1" hangingPunct="1"/>
            <a:r>
              <a:rPr lang="en-US" altLang="en-US" sz="2800" dirty="0"/>
              <a:t> we have </a:t>
            </a:r>
            <a:r>
              <a:rPr lang="fa-IR" altLang="en-US" sz="2800" b="1" dirty="0" smtClean="0">
                <a:solidFill>
                  <a:srgbClr val="FF3300"/>
                </a:solidFill>
              </a:rPr>
              <a:t>31</a:t>
            </a:r>
            <a:r>
              <a:rPr lang="en-US" altLang="en-US" sz="2800" b="1" dirty="0" smtClean="0">
                <a:solidFill>
                  <a:srgbClr val="FF3300"/>
                </a:solidFill>
              </a:rPr>
              <a:t> </a:t>
            </a:r>
            <a:r>
              <a:rPr lang="en-US" altLang="en-US" sz="2800" b="1" dirty="0" err="1">
                <a:solidFill>
                  <a:srgbClr val="FF3300"/>
                </a:solidFill>
              </a:rPr>
              <a:t>specieses</a:t>
            </a:r>
            <a:r>
              <a:rPr lang="en-US" altLang="en-US" sz="2800" dirty="0"/>
              <a:t> of Anopheles  In Iran</a:t>
            </a:r>
          </a:p>
          <a:p>
            <a:pPr eaLnBrk="1" hangingPunct="1"/>
            <a:r>
              <a:rPr lang="en-US" altLang="en-US" sz="2800" b="1" dirty="0">
                <a:solidFill>
                  <a:schemeClr val="folHlink"/>
                </a:solidFill>
              </a:rPr>
              <a:t>8 </a:t>
            </a:r>
            <a:r>
              <a:rPr lang="en-US" altLang="en-US" sz="2800" b="1" dirty="0" err="1">
                <a:solidFill>
                  <a:schemeClr val="folHlink"/>
                </a:solidFill>
              </a:rPr>
              <a:t>specieses</a:t>
            </a:r>
            <a:r>
              <a:rPr lang="en-US" altLang="en-US" sz="2800" dirty="0"/>
              <a:t>  of them are vector:</a:t>
            </a:r>
          </a:p>
          <a:p>
            <a:pPr eaLnBrk="1" hangingPunct="1"/>
            <a:r>
              <a:rPr lang="en-US" altLang="en-US" sz="2800" b="1" dirty="0">
                <a:solidFill>
                  <a:srgbClr val="FF3300"/>
                </a:solidFill>
              </a:rPr>
              <a:t>Anopheles  </a:t>
            </a:r>
            <a:r>
              <a:rPr lang="en-US" altLang="en-US" sz="2800" b="1" dirty="0" err="1">
                <a:solidFill>
                  <a:srgbClr val="FF3300"/>
                </a:solidFill>
              </a:rPr>
              <a:t>superpictus</a:t>
            </a:r>
            <a:endParaRPr lang="en-US" altLang="en-US" sz="2800" b="1" dirty="0">
              <a:solidFill>
                <a:srgbClr val="FF3300"/>
              </a:solidFill>
            </a:endParaRPr>
          </a:p>
          <a:p>
            <a:pPr eaLnBrk="1" hangingPunct="1"/>
            <a:r>
              <a:rPr lang="en-US" altLang="en-US" sz="2800" b="1" dirty="0">
                <a:solidFill>
                  <a:srgbClr val="FF3300"/>
                </a:solidFill>
              </a:rPr>
              <a:t>Anopheles  </a:t>
            </a:r>
            <a:r>
              <a:rPr lang="en-US" altLang="en-US" sz="2800" b="1" dirty="0" err="1">
                <a:solidFill>
                  <a:srgbClr val="FF3300"/>
                </a:solidFill>
              </a:rPr>
              <a:t>maculipenis</a:t>
            </a:r>
            <a:endParaRPr lang="en-US" altLang="en-US" sz="2800" b="1" dirty="0">
              <a:solidFill>
                <a:srgbClr val="FF3300"/>
              </a:solidFill>
            </a:endParaRPr>
          </a:p>
          <a:p>
            <a:pPr eaLnBrk="1" hangingPunct="1"/>
            <a:r>
              <a:rPr lang="en-US" altLang="en-US" sz="2800" b="1" dirty="0">
                <a:solidFill>
                  <a:srgbClr val="FF3300"/>
                </a:solidFill>
              </a:rPr>
              <a:t>Anopheles  </a:t>
            </a:r>
            <a:r>
              <a:rPr lang="en-US" altLang="en-US" sz="2800" b="1" dirty="0" err="1">
                <a:solidFill>
                  <a:srgbClr val="FF3300"/>
                </a:solidFill>
              </a:rPr>
              <a:t>sacharovi</a:t>
            </a:r>
            <a:endParaRPr lang="en-US" altLang="en-US" sz="2800" b="1" dirty="0">
              <a:solidFill>
                <a:srgbClr val="FF3300"/>
              </a:solidFill>
            </a:endParaRPr>
          </a:p>
          <a:p>
            <a:pPr eaLnBrk="1" hangingPunct="1"/>
            <a:r>
              <a:rPr lang="en-US" altLang="en-US" sz="2800" b="1" dirty="0">
                <a:solidFill>
                  <a:srgbClr val="FF3300"/>
                </a:solidFill>
              </a:rPr>
              <a:t>Anopheles   </a:t>
            </a:r>
            <a:r>
              <a:rPr lang="en-US" altLang="en-US" sz="2800" b="1" dirty="0" err="1">
                <a:solidFill>
                  <a:srgbClr val="FF3300"/>
                </a:solidFill>
              </a:rPr>
              <a:t>dthali</a:t>
            </a:r>
            <a:endParaRPr lang="en-US" altLang="en-US" sz="2800" b="1" dirty="0">
              <a:solidFill>
                <a:srgbClr val="FF3300"/>
              </a:solidFill>
            </a:endParaRPr>
          </a:p>
          <a:p>
            <a:pPr eaLnBrk="1" hangingPunct="1"/>
            <a:r>
              <a:rPr lang="en-US" altLang="en-US" sz="2800" b="1" dirty="0">
                <a:solidFill>
                  <a:srgbClr val="FF3300"/>
                </a:solidFill>
              </a:rPr>
              <a:t>Anopheles   </a:t>
            </a:r>
            <a:r>
              <a:rPr lang="en-US" altLang="en-US" sz="2800" b="1" dirty="0" err="1">
                <a:solidFill>
                  <a:srgbClr val="FF3300"/>
                </a:solidFill>
              </a:rPr>
              <a:t>fluviatilis</a:t>
            </a:r>
            <a:endParaRPr lang="en-US" altLang="en-US" sz="2800" b="1" dirty="0">
              <a:solidFill>
                <a:srgbClr val="FF3300"/>
              </a:solidFill>
            </a:endParaRPr>
          </a:p>
          <a:p>
            <a:pPr eaLnBrk="1" hangingPunct="1"/>
            <a:r>
              <a:rPr lang="en-US" altLang="en-US" sz="2800" b="1" dirty="0">
                <a:solidFill>
                  <a:srgbClr val="FF3300"/>
                </a:solidFill>
              </a:rPr>
              <a:t>Anopheles   </a:t>
            </a:r>
            <a:r>
              <a:rPr lang="en-US" altLang="en-US" sz="2800" b="1" dirty="0" err="1">
                <a:solidFill>
                  <a:srgbClr val="FF3300"/>
                </a:solidFill>
              </a:rPr>
              <a:t>culicifacies</a:t>
            </a:r>
            <a:endParaRPr lang="en-US" altLang="en-US" sz="2800" b="1" dirty="0">
              <a:solidFill>
                <a:srgbClr val="FF3300"/>
              </a:solidFill>
            </a:endParaRPr>
          </a:p>
          <a:p>
            <a:pPr eaLnBrk="1" hangingPunct="1"/>
            <a:r>
              <a:rPr lang="en-US" altLang="en-US" sz="2800" b="1" dirty="0">
                <a:solidFill>
                  <a:srgbClr val="FF3300"/>
                </a:solidFill>
              </a:rPr>
              <a:t>Anopheles   </a:t>
            </a:r>
            <a:r>
              <a:rPr lang="en-US" altLang="en-US" sz="2800" b="1" dirty="0" err="1">
                <a:solidFill>
                  <a:srgbClr val="FF3300"/>
                </a:solidFill>
              </a:rPr>
              <a:t>stephensi</a:t>
            </a:r>
            <a:endParaRPr lang="en-US" altLang="en-US" sz="2800" b="1" dirty="0">
              <a:solidFill>
                <a:srgbClr val="FF3300"/>
              </a:solidFill>
            </a:endParaRPr>
          </a:p>
          <a:p>
            <a:pPr eaLnBrk="1" hangingPunct="1"/>
            <a:endParaRPr lang="en-US" altLang="en-US" sz="2800" b="1" dirty="0"/>
          </a:p>
          <a:p>
            <a:pPr eaLnBrk="1" hangingPunct="1"/>
            <a:endParaRPr lang="en-US" altLang="en-US" sz="2800" b="1" dirty="0"/>
          </a:p>
        </p:txBody>
      </p:sp>
      <p:sp>
        <p:nvSpPr>
          <p:cNvPr id="4" name="Rectangle 3"/>
          <p:cNvSpPr txBox="1">
            <a:spLocks noChangeArrowheads="1"/>
          </p:cNvSpPr>
          <p:nvPr/>
        </p:nvSpPr>
        <p:spPr bwMode="auto">
          <a:xfrm>
            <a:off x="7067008" y="3063469"/>
            <a:ext cx="5124992" cy="307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5400" b="0" i="0" u="none" strike="noStrike" kern="0" cap="none" spc="0" normalizeH="0" baseline="0" noProof="0" dirty="0" smtClean="0">
                <a:ln>
                  <a:noFill/>
                </a:ln>
                <a:solidFill>
                  <a:srgbClr val="000000"/>
                </a:solidFill>
                <a:effectLst/>
                <a:uLnTx/>
                <a:uFillTx/>
                <a:latin typeface="Arial"/>
                <a:ea typeface="+mn-ea"/>
                <a:cs typeface="Arial"/>
              </a:rPr>
              <a:t> </a:t>
            </a:r>
            <a:r>
              <a:rPr kumimoji="0" lang="en-US" altLang="en-US" sz="2800" b="1" i="1" u="none" strike="noStrike" kern="0" cap="none" spc="0" normalizeH="0" baseline="0" noProof="0" dirty="0" smtClean="0">
                <a:ln>
                  <a:noFill/>
                </a:ln>
                <a:solidFill>
                  <a:srgbClr val="0000CC"/>
                </a:solidFill>
                <a:effectLst/>
                <a:uLnTx/>
                <a:uFillTx/>
                <a:latin typeface="Arial"/>
                <a:ea typeface="+mn-ea"/>
                <a:cs typeface="Arial"/>
              </a:rPr>
              <a:t>Plasmodium falciparum</a:t>
            </a:r>
            <a:endParaRPr kumimoji="0" lang="en-US" altLang="en-US" sz="2800" b="0" i="0" u="none" strike="noStrike" kern="0" cap="none" spc="0" normalizeH="0" baseline="0" noProof="0" dirty="0" smtClean="0">
              <a:ln>
                <a:noFill/>
              </a:ln>
              <a:solidFill>
                <a:srgbClr val="0000CC"/>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CC"/>
                </a:solidFill>
                <a:effectLst/>
                <a:uLnTx/>
                <a:uFillTx/>
                <a:latin typeface="Arial"/>
                <a:ea typeface="+mn-ea"/>
                <a:cs typeface="Arial"/>
              </a:rPr>
              <a:t> </a:t>
            </a:r>
            <a:r>
              <a:rPr kumimoji="0" lang="en-US" altLang="en-US" sz="2800" b="1" i="1" u="none" strike="noStrike" kern="0" cap="none" spc="0" normalizeH="0" baseline="0" noProof="0" dirty="0" smtClean="0">
                <a:ln>
                  <a:noFill/>
                </a:ln>
                <a:solidFill>
                  <a:srgbClr val="0000CC"/>
                </a:solidFill>
                <a:effectLst/>
                <a:uLnTx/>
                <a:uFillTx/>
                <a:latin typeface="Arial"/>
                <a:ea typeface="+mn-ea"/>
                <a:cs typeface="Arial"/>
              </a:rPr>
              <a:t>Plasmodium </a:t>
            </a:r>
            <a:r>
              <a:rPr kumimoji="0" lang="en-US" altLang="en-US" sz="2800" b="1" i="1" u="none" strike="noStrike" kern="0" cap="none" spc="0" normalizeH="0" baseline="0" noProof="0" dirty="0" err="1" smtClean="0">
                <a:ln>
                  <a:noFill/>
                </a:ln>
                <a:solidFill>
                  <a:srgbClr val="0000CC"/>
                </a:solidFill>
                <a:effectLst/>
                <a:uLnTx/>
                <a:uFillTx/>
                <a:latin typeface="Arial"/>
                <a:ea typeface="+mn-ea"/>
                <a:cs typeface="Arial"/>
              </a:rPr>
              <a:t>vivax</a:t>
            </a:r>
            <a:endParaRPr kumimoji="0" lang="en-US" altLang="en-US" sz="2800" b="0" i="0" u="none" strike="noStrike" kern="0" cap="none" spc="0" normalizeH="0" baseline="0" noProof="0" dirty="0" smtClean="0">
              <a:ln>
                <a:noFill/>
              </a:ln>
              <a:solidFill>
                <a:srgbClr val="0000CC"/>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000000"/>
                </a:solidFill>
                <a:effectLst/>
                <a:uLnTx/>
                <a:uFillTx/>
                <a:latin typeface="Arial"/>
                <a:ea typeface="+mn-ea"/>
                <a:cs typeface="Arial"/>
              </a:rPr>
              <a:t> </a:t>
            </a:r>
            <a:r>
              <a:rPr kumimoji="0" lang="en-US" altLang="en-US" sz="2800" b="1" i="1" u="none" strike="noStrike" kern="0" cap="none" spc="0" normalizeH="0" baseline="0" noProof="0" dirty="0" smtClean="0">
                <a:ln>
                  <a:noFill/>
                </a:ln>
                <a:solidFill>
                  <a:srgbClr val="000000"/>
                </a:solidFill>
                <a:effectLst/>
                <a:uLnTx/>
                <a:uFillTx/>
                <a:latin typeface="Arial"/>
                <a:ea typeface="+mn-ea"/>
                <a:cs typeface="Arial"/>
              </a:rPr>
              <a:t>Plasmodium </a:t>
            </a:r>
            <a:r>
              <a:rPr kumimoji="0" lang="en-US" altLang="en-US" sz="2800" b="1" i="1" u="none" strike="noStrike" kern="0" cap="none" spc="0" normalizeH="0" baseline="0" noProof="0" dirty="0" err="1" smtClean="0">
                <a:ln>
                  <a:noFill/>
                </a:ln>
                <a:solidFill>
                  <a:srgbClr val="000000"/>
                </a:solidFill>
                <a:effectLst/>
                <a:uLnTx/>
                <a:uFillTx/>
                <a:latin typeface="Arial"/>
                <a:ea typeface="+mn-ea"/>
                <a:cs typeface="Arial"/>
              </a:rPr>
              <a:t>malariae</a:t>
            </a:r>
            <a:endParaRPr kumimoji="0" lang="en-US" altLang="en-US" sz="2800" b="0" i="0" u="none" strike="noStrike" kern="0" cap="none" spc="0" normalizeH="0" baseline="0" noProof="0" dirty="0" smtClean="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smtClean="0">
                <a:ln>
                  <a:noFill/>
                </a:ln>
                <a:solidFill>
                  <a:srgbClr val="990000"/>
                </a:solidFill>
                <a:effectLst/>
                <a:uLnTx/>
                <a:uFillTx/>
                <a:latin typeface="Arial"/>
                <a:ea typeface="+mn-ea"/>
                <a:cs typeface="Arial"/>
              </a:rPr>
              <a:t> </a:t>
            </a:r>
            <a:r>
              <a:rPr kumimoji="0" lang="en-US" altLang="en-US" sz="2800" b="1" i="1" u="none" strike="noStrike" kern="0" cap="none" spc="0" normalizeH="0" baseline="0" noProof="0" dirty="0" smtClean="0">
                <a:ln>
                  <a:noFill/>
                </a:ln>
                <a:solidFill>
                  <a:srgbClr val="990000"/>
                </a:solidFill>
                <a:effectLst/>
                <a:uLnTx/>
                <a:uFillTx/>
                <a:latin typeface="Arial"/>
                <a:ea typeface="+mn-ea"/>
                <a:cs typeface="Arial"/>
              </a:rPr>
              <a:t>Plasmodium </a:t>
            </a:r>
            <a:r>
              <a:rPr kumimoji="0" lang="en-US" altLang="en-US" sz="2800" b="1" i="1" u="none" strike="noStrike" kern="0" cap="none" spc="0" normalizeH="0" baseline="0" noProof="0" dirty="0" err="1" smtClean="0">
                <a:ln>
                  <a:noFill/>
                </a:ln>
                <a:solidFill>
                  <a:srgbClr val="990000"/>
                </a:solidFill>
                <a:effectLst/>
                <a:uLnTx/>
                <a:uFillTx/>
                <a:latin typeface="Arial"/>
                <a:ea typeface="+mn-ea"/>
                <a:cs typeface="Arial"/>
              </a:rPr>
              <a:t>ovale</a:t>
            </a:r>
            <a:endParaRPr kumimoji="0" lang="en-US" altLang="en-US" sz="1400" b="0" i="0" u="none" strike="noStrike" kern="0" cap="none" spc="0" normalizeH="0" baseline="0" noProof="0" dirty="0" smtClean="0">
              <a:ln>
                <a:noFill/>
              </a:ln>
              <a:solidFill>
                <a:srgbClr val="990000"/>
              </a:solidFill>
              <a:effectLst/>
              <a:uLnTx/>
              <a:uFillTx/>
              <a:latin typeface="Arial"/>
              <a:ea typeface="+mn-ea"/>
              <a:cs typeface="Arial"/>
            </a:endParaRPr>
          </a:p>
        </p:txBody>
      </p:sp>
    </p:spTree>
    <p:extLst>
      <p:ext uri="{BB962C8B-B14F-4D97-AF65-F5344CB8AC3E}">
        <p14:creationId xmlns:p14="http://schemas.microsoft.com/office/powerpoint/2010/main" val="3067715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2063750" y="0"/>
            <a:ext cx="8229600" cy="274638"/>
          </a:xfrm>
        </p:spPr>
        <p:txBody>
          <a:bodyPr/>
          <a:lstStyle/>
          <a:p>
            <a:pPr eaLnBrk="1" hangingPunct="1"/>
            <a:r>
              <a:rPr lang="en-US" altLang="en-US" sz="3200" b="1">
                <a:solidFill>
                  <a:schemeClr val="folHlink"/>
                </a:solidFill>
              </a:rPr>
              <a:t> </a:t>
            </a:r>
            <a:endParaRPr lang="en-US" altLang="en-US" sz="4000"/>
          </a:p>
        </p:txBody>
      </p:sp>
      <p:pic>
        <p:nvPicPr>
          <p:cNvPr id="577539" name="Picture 3" descr="p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079" y="-55939"/>
            <a:ext cx="574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7540" name="Text Box 4"/>
          <p:cNvSpPr txBox="1">
            <a:spLocks noChangeArrowheads="1"/>
          </p:cNvSpPr>
          <p:nvPr/>
        </p:nvSpPr>
        <p:spPr bwMode="auto">
          <a:xfrm>
            <a:off x="3788074" y="1582738"/>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7541" name="Text Box 5"/>
          <p:cNvSpPr txBox="1">
            <a:spLocks noChangeArrowheads="1"/>
          </p:cNvSpPr>
          <p:nvPr/>
        </p:nvSpPr>
        <p:spPr bwMode="auto">
          <a:xfrm rot="16200000">
            <a:off x="3098858" y="1929014"/>
            <a:ext cx="738664" cy="591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Elephantiasis </a:t>
            </a:r>
            <a:r>
              <a:rPr kumimoji="0" lang="en-US" altLang="en-US" sz="18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(permanent swelling) of the leg due to</a:t>
            </a:r>
            <a:r>
              <a:rPr kumimoji="0" lang="en-US" altLang="en-US" sz="18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lymphatic </a:t>
            </a:r>
            <a:r>
              <a:rPr kumimoji="0" lang="en-US" altLang="en-US" sz="1800" b="1" i="0" u="none" strike="noStrike" kern="1200" cap="none" spc="0" normalizeH="0" baseline="0" noProof="0" dirty="0" err="1">
                <a:ln>
                  <a:noFill/>
                </a:ln>
                <a:solidFill>
                  <a:srgbClr val="990000"/>
                </a:solidFill>
                <a:effectLst/>
                <a:uLnTx/>
                <a:uFillTx/>
                <a:latin typeface="Arial" panose="020B0604020202020204" pitchFamily="34" charset="0"/>
                <a:ea typeface="+mn-ea"/>
                <a:cs typeface="Arial" panose="020B0604020202020204" pitchFamily="34" charset="0"/>
              </a:rPr>
              <a:t>filariasis</a:t>
            </a:r>
            <a:r>
              <a:rPr kumimoji="0" lang="en-US" altLang="en-US" sz="18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 </a:t>
            </a:r>
            <a:endParaRPr kumimoji="0" lang="en-US" altLang="en-US" sz="36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91440" y="274638"/>
            <a:ext cx="6179639" cy="1680460"/>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3200" b="1" i="1" u="none" strike="noStrike" kern="0" cap="none" spc="0" normalizeH="0" baseline="0" noProof="0" dirty="0" err="1">
                <a:ln>
                  <a:noFill/>
                </a:ln>
                <a:solidFill>
                  <a:srgbClr val="990000"/>
                </a:solidFill>
                <a:effectLst/>
                <a:uLnTx/>
                <a:uFillTx/>
                <a:latin typeface="Arial"/>
                <a:ea typeface="+mn-ea"/>
                <a:cs typeface="Arial"/>
              </a:rPr>
              <a:t>Wuchereria</a:t>
            </a:r>
            <a:r>
              <a:rPr kumimoji="0" lang="en-US" altLang="en-US" sz="3200" b="1" i="1" u="none" strike="noStrike" kern="0" cap="none" spc="0" normalizeH="0" baseline="0" noProof="0" dirty="0">
                <a:ln>
                  <a:noFill/>
                </a:ln>
                <a:solidFill>
                  <a:srgbClr val="990000"/>
                </a:solidFill>
                <a:effectLst/>
                <a:uLnTx/>
                <a:uFillTx/>
                <a:latin typeface="Arial"/>
                <a:ea typeface="+mn-ea"/>
                <a:cs typeface="Arial"/>
              </a:rPr>
              <a:t> </a:t>
            </a:r>
            <a:r>
              <a:rPr kumimoji="0" lang="en-US" altLang="en-US" sz="3200" b="1" i="1" u="none" strike="noStrike" kern="0" cap="none" spc="0" normalizeH="0" baseline="0" noProof="0" dirty="0" err="1">
                <a:ln>
                  <a:noFill/>
                </a:ln>
                <a:solidFill>
                  <a:srgbClr val="990000"/>
                </a:solidFill>
                <a:effectLst/>
                <a:uLnTx/>
                <a:uFillTx/>
                <a:latin typeface="Arial"/>
                <a:ea typeface="+mn-ea"/>
                <a:cs typeface="Arial"/>
              </a:rPr>
              <a:t>bancrofti</a:t>
            </a:r>
            <a:r>
              <a:rPr kumimoji="0" lang="en-US" altLang="en-US" sz="2400" b="0" i="0" u="none" strike="noStrike" kern="0" cap="none" spc="0" normalizeH="0" baseline="0" noProof="0" dirty="0">
                <a:ln>
                  <a:noFill/>
                </a:ln>
                <a:solidFill>
                  <a:srgbClr val="990000"/>
                </a:solidFill>
                <a:effectLst/>
                <a:uLnTx/>
                <a:uFillTx/>
                <a:latin typeface="Arial"/>
                <a:ea typeface="+mn-ea"/>
                <a:cs typeface="Arial"/>
              </a:rPr>
              <a:t>, is mainly transmitted by </a:t>
            </a:r>
            <a:r>
              <a:rPr kumimoji="0" lang="en-US" altLang="en-US" sz="2400" b="1" i="1" u="none" strike="noStrike" kern="0" cap="none" spc="0" normalizeH="0" baseline="0" noProof="0" dirty="0" err="1">
                <a:ln>
                  <a:noFill/>
                </a:ln>
                <a:solidFill>
                  <a:srgbClr val="990000"/>
                </a:solidFill>
                <a:effectLst/>
                <a:uLnTx/>
                <a:uFillTx/>
                <a:latin typeface="Arial"/>
                <a:ea typeface="+mn-ea"/>
                <a:cs typeface="Arial"/>
              </a:rPr>
              <a:t>Culex</a:t>
            </a:r>
            <a:r>
              <a:rPr kumimoji="0" lang="en-US" altLang="en-US" sz="2400" b="1" i="1" u="none" strike="noStrike" kern="0" cap="none" spc="0" normalizeH="0" baseline="0" noProof="0" dirty="0">
                <a:ln>
                  <a:noFill/>
                </a:ln>
                <a:solidFill>
                  <a:srgbClr val="990000"/>
                </a:solidFill>
                <a:effectLst/>
                <a:uLnTx/>
                <a:uFillTx/>
                <a:latin typeface="Arial"/>
                <a:ea typeface="+mn-ea"/>
                <a:cs typeface="Arial"/>
              </a:rPr>
              <a:t> </a:t>
            </a:r>
            <a:r>
              <a:rPr kumimoji="0" lang="en-US" altLang="en-US" sz="2400" b="1" i="1" u="none" strike="noStrike" kern="0" cap="none" spc="0" normalizeH="0" baseline="0" noProof="0" dirty="0" err="1">
                <a:ln>
                  <a:noFill/>
                </a:ln>
                <a:solidFill>
                  <a:srgbClr val="990000"/>
                </a:solidFill>
                <a:effectLst/>
                <a:uLnTx/>
                <a:uFillTx/>
                <a:latin typeface="Arial"/>
                <a:ea typeface="+mn-ea"/>
                <a:cs typeface="Arial"/>
              </a:rPr>
              <a:t>quinquefasciatus</a:t>
            </a:r>
            <a:r>
              <a:rPr kumimoji="0" lang="en-US" altLang="en-US" sz="2400" b="0" i="0" u="none" strike="noStrike" kern="0" cap="none" spc="0" normalizeH="0" baseline="0" noProof="0" dirty="0">
                <a:ln>
                  <a:noFill/>
                </a:ln>
                <a:solidFill>
                  <a:srgbClr val="990000"/>
                </a:solidFill>
                <a:effectLst/>
                <a:uLnTx/>
                <a:uFillTx/>
                <a:latin typeface="Arial"/>
                <a:ea typeface="+mn-ea"/>
                <a:cs typeface="Arial"/>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990000"/>
                </a:solidFill>
                <a:effectLst/>
                <a:uLnTx/>
                <a:uFillTx/>
                <a:latin typeface="Arial"/>
                <a:ea typeface="+mn-ea"/>
                <a:cs typeface="Arial"/>
              </a:rPr>
              <a:t>and by some </a:t>
            </a:r>
            <a:r>
              <a:rPr kumimoji="0" lang="en-US" altLang="en-US" sz="2400" b="1" i="1" u="none" strike="noStrike" kern="0" cap="none" spc="0" normalizeH="0" baseline="0" noProof="0" dirty="0">
                <a:ln>
                  <a:noFill/>
                </a:ln>
                <a:solidFill>
                  <a:srgbClr val="990000"/>
                </a:solidFill>
                <a:effectLst/>
                <a:uLnTx/>
                <a:uFillTx/>
                <a:latin typeface="Arial"/>
                <a:ea typeface="+mn-ea"/>
                <a:cs typeface="Arial"/>
              </a:rPr>
              <a:t>Anopheles</a:t>
            </a:r>
            <a:r>
              <a:rPr kumimoji="0" lang="en-US" altLang="en-US" sz="2400" b="0" i="0" u="none" strike="noStrike" kern="0" cap="none" spc="0" normalizeH="0" baseline="0" noProof="0" dirty="0">
                <a:ln>
                  <a:noFill/>
                </a:ln>
                <a:solidFill>
                  <a:srgbClr val="990000"/>
                </a:solidFill>
                <a:effectLst/>
                <a:uLnTx/>
                <a:uFillTx/>
                <a:latin typeface="Arial"/>
                <a:ea typeface="+mn-ea"/>
                <a:cs typeface="Arial"/>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2400" b="0" i="0" u="none" strike="noStrike" kern="0" cap="none" spc="0" normalizeH="0" baseline="0" noProof="0" dirty="0">
                <a:ln>
                  <a:noFill/>
                </a:ln>
                <a:solidFill>
                  <a:srgbClr val="990000"/>
                </a:solidFill>
                <a:effectLst/>
                <a:uLnTx/>
                <a:uFillTx/>
                <a:latin typeface="Arial"/>
                <a:ea typeface="+mn-ea"/>
                <a:cs typeface="Arial"/>
              </a:rPr>
              <a:t>and </a:t>
            </a:r>
            <a:r>
              <a:rPr kumimoji="0" lang="en-US" altLang="en-US" sz="2400" b="1" i="1" u="none" strike="noStrike" kern="0" cap="none" spc="0" normalizeH="0" baseline="0" noProof="0" dirty="0" err="1">
                <a:ln>
                  <a:noFill/>
                </a:ln>
                <a:solidFill>
                  <a:srgbClr val="990000"/>
                </a:solidFill>
                <a:effectLst/>
                <a:uLnTx/>
                <a:uFillTx/>
                <a:latin typeface="Arial"/>
                <a:ea typeface="+mn-ea"/>
                <a:cs typeface="Arial"/>
              </a:rPr>
              <a:t>Aedes</a:t>
            </a:r>
            <a:r>
              <a:rPr kumimoji="0" lang="en-US" altLang="en-US" sz="2400" b="0" i="0" u="none" strike="noStrike" kern="0" cap="none" spc="0" normalizeH="0" baseline="0" noProof="0" dirty="0">
                <a:ln>
                  <a:noFill/>
                </a:ln>
                <a:solidFill>
                  <a:srgbClr val="990000"/>
                </a:solidFill>
                <a:effectLst/>
                <a:uLnTx/>
                <a:uFillTx/>
                <a:latin typeface="Arial"/>
                <a:ea typeface="+mn-ea"/>
                <a:cs typeface="Arial"/>
              </a:rPr>
              <a:t> species.</a:t>
            </a:r>
          </a:p>
        </p:txBody>
      </p:sp>
    </p:spTree>
    <p:extLst>
      <p:ext uri="{BB962C8B-B14F-4D97-AF65-F5344CB8AC3E}">
        <p14:creationId xmlns:p14="http://schemas.microsoft.com/office/powerpoint/2010/main" val="13111614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0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248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54275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ext Box 2"/>
          <p:cNvSpPr txBox="1">
            <a:spLocks noChangeArrowheads="1"/>
          </p:cNvSpPr>
          <p:nvPr/>
        </p:nvSpPr>
        <p:spPr bwMode="auto">
          <a:xfrm>
            <a:off x="1242604" y="651890"/>
            <a:ext cx="9020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West Nile </a:t>
            </a:r>
            <a:r>
              <a:rPr kumimoji="0" lang="en-US" altLang="en-US" sz="32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Virus:</a:t>
            </a:r>
            <a:r>
              <a:rPr kumimoji="0" lang="en-US" altLang="en-US" sz="3200" b="1" i="0" u="none" strike="noStrike" kern="1200" cap="none" spc="0" normalizeH="0" baseline="0" noProof="0" dirty="0" err="1" smtClean="0">
                <a:ln>
                  <a:noFill/>
                </a:ln>
                <a:solidFill>
                  <a:srgbClr val="0000FF"/>
                </a:solidFill>
                <a:effectLst/>
                <a:uLnTx/>
                <a:uFillTx/>
                <a:latin typeface="Arial" panose="020B0604020202020204" pitchFamily="34" charset="0"/>
                <a:ea typeface="+mn-ea"/>
                <a:cs typeface="Arial" panose="020B0604020202020204" pitchFamily="34" charset="0"/>
              </a:rPr>
              <a:t>Basic</a:t>
            </a:r>
            <a:r>
              <a:rPr kumimoji="0" lang="en-US" altLang="en-US" sz="3200" b="1" i="0" u="none" strike="noStrike" kern="1200" cap="none" spc="0" normalizeH="0" baseline="0" noProof="0" dirty="0" smtClean="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Transmission Cycle</a:t>
            </a:r>
          </a:p>
        </p:txBody>
      </p:sp>
      <p:grpSp>
        <p:nvGrpSpPr>
          <p:cNvPr id="598019" name="Group 3"/>
          <p:cNvGrpSpPr>
            <a:grpSpLocks noChangeAspect="1"/>
          </p:cNvGrpSpPr>
          <p:nvPr/>
        </p:nvGrpSpPr>
        <p:grpSpPr bwMode="auto">
          <a:xfrm>
            <a:off x="3352800" y="3365500"/>
            <a:ext cx="1295400" cy="1219200"/>
            <a:chOff x="1056" y="1992"/>
            <a:chExt cx="816" cy="768"/>
          </a:xfrm>
        </p:grpSpPr>
        <p:pic>
          <p:nvPicPr>
            <p:cNvPr id="598039" name="Picture 4" descr="icoa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056"/>
              <a:ext cx="720" cy="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98040" name="Oval 5"/>
            <p:cNvSpPr>
              <a:spLocks noChangeAspect="1" noChangeArrowheads="1"/>
            </p:cNvSpPr>
            <p:nvPr/>
          </p:nvSpPr>
          <p:spPr bwMode="auto">
            <a:xfrm>
              <a:off x="1056" y="1992"/>
              <a:ext cx="816" cy="768"/>
            </a:xfrm>
            <a:prstGeom prst="ellipse">
              <a:avLst/>
            </a:prstGeom>
            <a:noFill/>
            <a:ln w="57150" cmpd="thickThin">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598020" name="Text Box 6"/>
          <p:cNvSpPr txBox="1">
            <a:spLocks noChangeArrowheads="1"/>
          </p:cNvSpPr>
          <p:nvPr/>
        </p:nvSpPr>
        <p:spPr bwMode="auto">
          <a:xfrm>
            <a:off x="1752600" y="1317626"/>
            <a:ext cx="5213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Enzootic </a:t>
            </a:r>
            <a:r>
              <a:rPr kumimoji="0" lang="en-US" altLang="en-US" sz="2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(Maintenance/Amplification)</a:t>
            </a:r>
          </a:p>
        </p:txBody>
      </p:sp>
      <p:grpSp>
        <p:nvGrpSpPr>
          <p:cNvPr id="598021" name="Group 7"/>
          <p:cNvGrpSpPr>
            <a:grpSpLocks/>
          </p:cNvGrpSpPr>
          <p:nvPr/>
        </p:nvGrpSpPr>
        <p:grpSpPr bwMode="auto">
          <a:xfrm>
            <a:off x="6223000" y="2446338"/>
            <a:ext cx="2057400" cy="2697162"/>
            <a:chOff x="2960" y="1541"/>
            <a:chExt cx="1296" cy="1699"/>
          </a:xfrm>
        </p:grpSpPr>
        <p:cxnSp>
          <p:nvCxnSpPr>
            <p:cNvPr id="598034" name="AutoShape 8"/>
            <p:cNvCxnSpPr>
              <a:cxnSpLocks noChangeAspect="1" noChangeShapeType="1"/>
            </p:cNvCxnSpPr>
            <p:nvPr/>
          </p:nvCxnSpPr>
          <p:spPr bwMode="auto">
            <a:xfrm>
              <a:off x="2960" y="2184"/>
              <a:ext cx="1248" cy="528"/>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98035" name="AutoShape 9"/>
            <p:cNvCxnSpPr>
              <a:cxnSpLocks noChangeAspect="1" noChangeShapeType="1"/>
            </p:cNvCxnSpPr>
            <p:nvPr/>
          </p:nvCxnSpPr>
          <p:spPr bwMode="auto">
            <a:xfrm flipV="1">
              <a:off x="3008" y="1704"/>
              <a:ext cx="1248" cy="288"/>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98036" name="AutoShape 10"/>
            <p:cNvCxnSpPr>
              <a:cxnSpLocks noChangeAspect="1" noChangeShapeType="1"/>
            </p:cNvCxnSpPr>
            <p:nvPr/>
          </p:nvCxnSpPr>
          <p:spPr bwMode="auto">
            <a:xfrm>
              <a:off x="2960" y="2376"/>
              <a:ext cx="768" cy="864"/>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598037" name="Text Box 11"/>
            <p:cNvSpPr txBox="1">
              <a:spLocks noChangeArrowheads="1"/>
            </p:cNvSpPr>
            <p:nvPr/>
          </p:nvSpPr>
          <p:spPr bwMode="auto">
            <a:xfrm rot="2019727">
              <a:off x="3113" y="2561"/>
              <a:ext cx="90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Epizootic</a:t>
              </a:r>
            </a:p>
          </p:txBody>
        </p:sp>
        <p:sp>
          <p:nvSpPr>
            <p:cNvPr id="598038" name="Text Box 12"/>
            <p:cNvSpPr txBox="1">
              <a:spLocks noChangeArrowheads="1"/>
            </p:cNvSpPr>
            <p:nvPr/>
          </p:nvSpPr>
          <p:spPr bwMode="auto">
            <a:xfrm rot="-737287">
              <a:off x="3052" y="1541"/>
              <a:ext cx="90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Epidemic</a:t>
              </a:r>
            </a:p>
          </p:txBody>
        </p:sp>
      </p:grpSp>
      <p:sp>
        <p:nvSpPr>
          <p:cNvPr id="598022" name="AutoShape 13" descr="SPAROHMP"/>
          <p:cNvSpPr>
            <a:spLocks noChangeAspect="1" noChangeArrowheads="1"/>
          </p:cNvSpPr>
          <p:nvPr/>
        </p:nvSpPr>
        <p:spPr bwMode="auto">
          <a:xfrm>
            <a:off x="5948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98023" name="Picture 14" descr="sparoh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876801"/>
            <a:ext cx="19510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024" name="Picture 15" descr="mosquito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828800"/>
            <a:ext cx="2209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8025" name="AutoShape 16"/>
          <p:cNvSpPr>
            <a:spLocks noChangeAspect="1" noChangeArrowheads="1"/>
          </p:cNvSpPr>
          <p:nvPr/>
        </p:nvSpPr>
        <p:spPr bwMode="auto">
          <a:xfrm>
            <a:off x="2006601" y="2552700"/>
            <a:ext cx="1050925" cy="3276600"/>
          </a:xfrm>
          <a:prstGeom prst="curvedRightArrow">
            <a:avLst>
              <a:gd name="adj1" fmla="val 62356"/>
              <a:gd name="adj2" fmla="val 124713"/>
              <a:gd name="adj3" fmla="val 33333"/>
            </a:avLst>
          </a:prstGeom>
          <a:solidFill>
            <a:schemeClr val="accent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8026" name="AutoShape 17"/>
          <p:cNvSpPr>
            <a:spLocks noChangeAspect="1" noChangeArrowheads="1"/>
          </p:cNvSpPr>
          <p:nvPr/>
        </p:nvSpPr>
        <p:spPr bwMode="auto">
          <a:xfrm flipH="1" flipV="1">
            <a:off x="5016501" y="2400300"/>
            <a:ext cx="1050925" cy="3276600"/>
          </a:xfrm>
          <a:prstGeom prst="curvedRightArrow">
            <a:avLst>
              <a:gd name="adj1" fmla="val 62356"/>
              <a:gd name="adj2" fmla="val 124713"/>
              <a:gd name="adj3" fmla="val 33333"/>
            </a:avLst>
          </a:prstGeom>
          <a:solidFill>
            <a:schemeClr val="accent1">
              <a:alpha val="50195"/>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8027" name="Text Box 18"/>
          <p:cNvSpPr txBox="1">
            <a:spLocks noChangeArrowheads="1"/>
          </p:cNvSpPr>
          <p:nvPr/>
        </p:nvSpPr>
        <p:spPr bwMode="auto">
          <a:xfrm>
            <a:off x="4953000" y="5715001"/>
            <a:ext cx="160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FFFF66"/>
              </a:buClr>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Amplifying hosts</a:t>
            </a:r>
          </a:p>
        </p:txBody>
      </p:sp>
      <p:grpSp>
        <p:nvGrpSpPr>
          <p:cNvPr id="598028" name="Group 19"/>
          <p:cNvGrpSpPr>
            <a:grpSpLocks/>
          </p:cNvGrpSpPr>
          <p:nvPr/>
        </p:nvGrpSpPr>
        <p:grpSpPr bwMode="auto">
          <a:xfrm>
            <a:off x="6832600" y="1295400"/>
            <a:ext cx="3835400" cy="5384800"/>
            <a:chOff x="3152" y="792"/>
            <a:chExt cx="2416" cy="3392"/>
          </a:xfrm>
        </p:grpSpPr>
        <p:grpSp>
          <p:nvGrpSpPr>
            <p:cNvPr id="598029" name="Group 20"/>
            <p:cNvGrpSpPr>
              <a:grpSpLocks/>
            </p:cNvGrpSpPr>
            <p:nvPr/>
          </p:nvGrpSpPr>
          <p:grpSpPr bwMode="auto">
            <a:xfrm>
              <a:off x="3152" y="792"/>
              <a:ext cx="2304" cy="3392"/>
              <a:chOff x="3152" y="792"/>
              <a:chExt cx="2304" cy="3392"/>
            </a:xfrm>
          </p:grpSpPr>
          <p:pic>
            <p:nvPicPr>
              <p:cNvPr id="598031" name="Picture 21" descr="WALKIN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8" y="792"/>
                <a:ext cx="93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032" name="Picture 22" descr="j01806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6" y="2232"/>
                <a:ext cx="1200"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8033" name="Picture 23" descr="deadcr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 y="3336"/>
                <a:ext cx="1440"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8030" name="Text Box 24"/>
            <p:cNvSpPr txBox="1">
              <a:spLocks noChangeArrowheads="1"/>
            </p:cNvSpPr>
            <p:nvPr/>
          </p:nvSpPr>
          <p:spPr bwMode="auto">
            <a:xfrm>
              <a:off x="3984" y="1968"/>
              <a:ext cx="15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FFFF66"/>
                </a:buClr>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Incidental hosts </a:t>
              </a:r>
            </a:p>
          </p:txBody>
        </p:sp>
      </p:grpSp>
      <p:sp>
        <p:nvSpPr>
          <p:cNvPr id="2" name="Rectangle 1"/>
          <p:cNvSpPr/>
          <p:nvPr/>
        </p:nvSpPr>
        <p:spPr>
          <a:xfrm>
            <a:off x="1018904" y="-58115"/>
            <a:ext cx="10711542" cy="646331"/>
          </a:xfrm>
          <a:prstGeom prst="rect">
            <a:avLst/>
          </a:prstGeom>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altLang="en-US" sz="3600" b="0" i="0" u="none" strike="noStrike" kern="0" cap="none" spc="0" normalizeH="0" baseline="0" noProof="0" dirty="0">
                <a:ln>
                  <a:noFill/>
                </a:ln>
                <a:solidFill>
                  <a:srgbClr val="000000"/>
                </a:solidFill>
                <a:effectLst/>
                <a:uLnTx/>
                <a:uFillTx/>
                <a:latin typeface="Arial"/>
                <a:ea typeface="+mn-ea"/>
                <a:cs typeface="Arial"/>
              </a:rPr>
              <a:t>Arboviruses (</a:t>
            </a:r>
            <a:r>
              <a:rPr kumimoji="0" lang="en-US" altLang="en-US" sz="3600" b="0" i="0" u="none" strike="noStrike" kern="0" cap="none" spc="0" normalizeH="0" baseline="0" noProof="0" dirty="0">
                <a:ln>
                  <a:noFill/>
                </a:ln>
                <a:solidFill>
                  <a:srgbClr val="FF3300"/>
                </a:solidFill>
                <a:effectLst/>
                <a:uLnTx/>
                <a:uFillTx/>
                <a:latin typeface="Arial"/>
                <a:ea typeface="+mn-ea"/>
                <a:cs typeface="Arial"/>
              </a:rPr>
              <a:t>ar</a:t>
            </a:r>
            <a:r>
              <a:rPr kumimoji="0" lang="en-US" altLang="en-US" sz="3600" b="0" i="0" u="none" strike="noStrike" kern="0" cap="none" spc="0" normalizeH="0" baseline="0" noProof="0" dirty="0">
                <a:ln>
                  <a:noFill/>
                </a:ln>
                <a:solidFill>
                  <a:srgbClr val="000000"/>
                </a:solidFill>
                <a:effectLst/>
                <a:uLnTx/>
                <a:uFillTx/>
                <a:latin typeface="Arial"/>
                <a:ea typeface="+mn-ea"/>
                <a:cs typeface="Arial"/>
              </a:rPr>
              <a:t>thropod-</a:t>
            </a:r>
            <a:r>
              <a:rPr kumimoji="0" lang="en-US" altLang="en-US" sz="3600" b="0" i="0" u="none" strike="noStrike" kern="0" cap="none" spc="0" normalizeH="0" baseline="0" noProof="0" dirty="0">
                <a:ln>
                  <a:noFill/>
                </a:ln>
                <a:solidFill>
                  <a:srgbClr val="FF3300"/>
                </a:solidFill>
                <a:effectLst/>
                <a:uLnTx/>
                <a:uFillTx/>
                <a:latin typeface="Arial"/>
                <a:ea typeface="+mn-ea"/>
                <a:cs typeface="Arial"/>
              </a:rPr>
              <a:t>bo</a:t>
            </a:r>
            <a:r>
              <a:rPr kumimoji="0" lang="en-US" altLang="en-US" sz="3600" b="0" i="0" u="none" strike="noStrike" kern="0" cap="none" spc="0" normalizeH="0" baseline="0" noProof="0" dirty="0">
                <a:ln>
                  <a:noFill/>
                </a:ln>
                <a:solidFill>
                  <a:srgbClr val="000000"/>
                </a:solidFill>
                <a:effectLst/>
                <a:uLnTx/>
                <a:uFillTx/>
                <a:latin typeface="Arial"/>
                <a:ea typeface="+mn-ea"/>
                <a:cs typeface="Arial"/>
              </a:rPr>
              <a:t>rne </a:t>
            </a:r>
            <a:r>
              <a:rPr kumimoji="0" lang="en-US" altLang="en-US" sz="3600" b="0" i="0" u="none" strike="noStrike" kern="0" cap="none" spc="0" normalizeH="0" baseline="0" noProof="0" dirty="0">
                <a:ln>
                  <a:noFill/>
                </a:ln>
                <a:solidFill>
                  <a:srgbClr val="FF3300"/>
                </a:solidFill>
                <a:effectLst/>
                <a:uLnTx/>
                <a:uFillTx/>
                <a:latin typeface="Arial"/>
                <a:ea typeface="+mn-ea"/>
                <a:cs typeface="Arial"/>
              </a:rPr>
              <a:t>viruses</a:t>
            </a:r>
            <a:r>
              <a:rPr kumimoji="0" lang="en-US" altLang="en-US" sz="3600" b="0" i="0" u="none" strike="noStrike" kern="0" cap="none" spc="0" normalizeH="0" baseline="0" noProof="0" dirty="0">
                <a:ln>
                  <a:noFill/>
                </a:ln>
                <a:solidFill>
                  <a:srgbClr val="000000"/>
                </a:solidFill>
                <a:effectLst/>
                <a:uLnTx/>
                <a:uFillTx/>
                <a:latin typeface="Arial"/>
                <a:ea typeface="+mn-ea"/>
                <a:cs typeface="Arial"/>
              </a:rPr>
              <a:t>)</a:t>
            </a:r>
            <a:r>
              <a:rPr kumimoji="0" lang="en-US" altLang="en-US" sz="4000" b="0" i="0" u="none" strike="noStrike" kern="0" cap="none" spc="0" normalizeH="0" baseline="0" noProof="0" dirty="0">
                <a:ln>
                  <a:noFill/>
                </a:ln>
                <a:solidFill>
                  <a:srgbClr val="000000"/>
                </a:solidFill>
                <a:effectLst/>
                <a:uLnTx/>
                <a:uFillTx/>
                <a:latin typeface="Arial"/>
                <a:ea typeface="+mn-ea"/>
                <a:cs typeface="Arial"/>
              </a:rPr>
              <a:t> </a:t>
            </a:r>
            <a:endParaRPr kumimoji="0" lang="fa-IR" altLang="en-US" sz="3200" b="0"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180408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746" name="Text Box 2"/>
          <p:cNvSpPr txBox="1">
            <a:spLocks noChangeArrowheads="1"/>
          </p:cNvSpPr>
          <p:nvPr/>
        </p:nvSpPr>
        <p:spPr bwMode="auto">
          <a:xfrm>
            <a:off x="2279650" y="0"/>
            <a:ext cx="7245350" cy="769938"/>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Arial" charset="0"/>
              </a:rPr>
              <a:t>BLACK FLIES LIFE CYCLE</a:t>
            </a:r>
          </a:p>
        </p:txBody>
      </p:sp>
      <p:pic>
        <p:nvPicPr>
          <p:cNvPr id="630787" name="Picture 3" descr="Life cycle of a black 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3" y="1185864"/>
            <a:ext cx="4214812" cy="558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748" name="Text Box 4"/>
          <p:cNvSpPr txBox="1">
            <a:spLocks noChangeArrowheads="1"/>
          </p:cNvSpPr>
          <p:nvPr/>
        </p:nvSpPr>
        <p:spPr bwMode="auto">
          <a:xfrm>
            <a:off x="7953376" y="1905001"/>
            <a:ext cx="2574925" cy="452437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Adult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Eggs on a submerged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water plant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Larvae in feeding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position</a:t>
            </a:r>
          </a:p>
        </p:txBody>
      </p:sp>
      <p:sp>
        <p:nvSpPr>
          <p:cNvPr id="1823749" name="Text Box 5"/>
          <p:cNvSpPr txBox="1">
            <a:spLocks noChangeArrowheads="1"/>
          </p:cNvSpPr>
          <p:nvPr/>
        </p:nvSpPr>
        <p:spPr bwMode="auto">
          <a:xfrm>
            <a:off x="1752601" y="2500313"/>
            <a:ext cx="1914525" cy="360045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Emerging adult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in air bubble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	</a:t>
            </a:r>
            <a:r>
              <a:rPr kumimoji="0" lang="en-US" sz="2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Pupae</a:t>
            </a:r>
          </a:p>
        </p:txBody>
      </p:sp>
    </p:spTree>
    <p:extLst>
      <p:ext uri="{BB962C8B-B14F-4D97-AF65-F5344CB8AC3E}">
        <p14:creationId xmlns:p14="http://schemas.microsoft.com/office/powerpoint/2010/main" val="5136700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Relative abundance of species of 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9686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pPr eaLnBrk="1" hangingPunct="1"/>
            <a:endParaRPr lang="en-US" altLang="en-US" smtClean="0"/>
          </a:p>
        </p:txBody>
      </p:sp>
      <p:sp>
        <p:nvSpPr>
          <p:cNvPr id="632835" name="Rectangle 3"/>
          <p:cNvSpPr>
            <a:spLocks noGrp="1" noChangeArrowheads="1"/>
          </p:cNvSpPr>
          <p:nvPr>
            <p:ph type="body" idx="1"/>
          </p:nvPr>
        </p:nvSpPr>
        <p:spPr/>
        <p:txBody>
          <a:bodyPr/>
          <a:lstStyle/>
          <a:p>
            <a:pPr eaLnBrk="1" hangingPunct="1"/>
            <a:endParaRPr lang="en-US" altLang="en-US" smtClean="0"/>
          </a:p>
        </p:txBody>
      </p:sp>
      <p:pic>
        <p:nvPicPr>
          <p:cNvPr id="632836" name="Picture 4" descr="Image_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3004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a:xfrm>
            <a:off x="1981200" y="274639"/>
            <a:ext cx="8229600" cy="511175"/>
          </a:xfrm>
        </p:spPr>
        <p:txBody>
          <a:bodyPr/>
          <a:lstStyle/>
          <a:p>
            <a:r>
              <a:rPr lang="en-ZA" altLang="en-US" sz="3600" b="1" dirty="0" err="1">
                <a:solidFill>
                  <a:schemeClr val="tx1"/>
                </a:solidFill>
              </a:rPr>
              <a:t>Psychodidae</a:t>
            </a:r>
            <a:r>
              <a:rPr lang="en-ZA" altLang="en-US" sz="3600" b="1" dirty="0">
                <a:solidFill>
                  <a:schemeClr val="tx1"/>
                </a:solidFill>
              </a:rPr>
              <a:t> (moth flies, sand flies</a:t>
            </a:r>
            <a:r>
              <a:rPr lang="en-ZA" altLang="en-US" sz="4000" dirty="0">
                <a:solidFill>
                  <a:schemeClr val="tx1"/>
                </a:solidFill>
              </a:rPr>
              <a:t>)</a:t>
            </a:r>
          </a:p>
        </p:txBody>
      </p:sp>
      <p:sp>
        <p:nvSpPr>
          <p:cNvPr id="650243" name="Rectangle 3"/>
          <p:cNvSpPr>
            <a:spLocks noGrp="1" noChangeArrowheads="1"/>
          </p:cNvSpPr>
          <p:nvPr>
            <p:ph type="body" sz="half" idx="1"/>
          </p:nvPr>
        </p:nvSpPr>
        <p:spPr>
          <a:xfrm>
            <a:off x="1524000" y="1000126"/>
            <a:ext cx="9144000" cy="5572125"/>
          </a:xfrm>
        </p:spPr>
        <p:txBody>
          <a:bodyPr/>
          <a:lstStyle/>
          <a:p>
            <a:r>
              <a:rPr lang="en-ZA" altLang="en-US" b="1" smtClean="0">
                <a:solidFill>
                  <a:srgbClr val="006600"/>
                </a:solidFill>
              </a:rPr>
              <a:t>Mostly harmless, except blood-sucking sand flies (subfamily Phlebotominae)</a:t>
            </a:r>
          </a:p>
          <a:p>
            <a:pPr lvl="1"/>
            <a:r>
              <a:rPr lang="en-ZA" altLang="en-US" b="1" smtClean="0">
                <a:solidFill>
                  <a:srgbClr val="006600"/>
                </a:solidFill>
              </a:rPr>
              <a:t>Transmit several pathogens</a:t>
            </a:r>
          </a:p>
          <a:p>
            <a:pPr lvl="2"/>
            <a:r>
              <a:rPr lang="en-ZA" altLang="en-US" b="1" smtClean="0">
                <a:solidFill>
                  <a:srgbClr val="006600"/>
                </a:solidFill>
              </a:rPr>
              <a:t>Protozoa (leishmaniasis)</a:t>
            </a:r>
          </a:p>
          <a:p>
            <a:pPr lvl="2"/>
            <a:r>
              <a:rPr lang="en-ZA" altLang="en-US" b="1" smtClean="0">
                <a:solidFill>
                  <a:srgbClr val="006600"/>
                </a:solidFill>
              </a:rPr>
              <a:t>Arboviruses (pappataci fever)</a:t>
            </a:r>
          </a:p>
          <a:p>
            <a:pPr lvl="2"/>
            <a:r>
              <a:rPr lang="en-ZA" altLang="en-US" b="1" smtClean="0">
                <a:solidFill>
                  <a:srgbClr val="006600"/>
                </a:solidFill>
              </a:rPr>
              <a:t>Bacteria (oroya fever)</a:t>
            </a:r>
          </a:p>
          <a:p>
            <a:r>
              <a:rPr lang="en-ZA" altLang="en-US" b="1" smtClean="0">
                <a:solidFill>
                  <a:srgbClr val="006600"/>
                </a:solidFill>
              </a:rPr>
              <a:t>Identification</a:t>
            </a:r>
          </a:p>
          <a:p>
            <a:pPr lvl="1"/>
            <a:r>
              <a:rPr lang="en-ZA" altLang="en-US" b="1" smtClean="0">
                <a:solidFill>
                  <a:srgbClr val="006600"/>
                </a:solidFill>
              </a:rPr>
              <a:t>Small cryptic flies (2-4 mm)</a:t>
            </a:r>
          </a:p>
          <a:p>
            <a:pPr lvl="1"/>
            <a:r>
              <a:rPr lang="en-ZA" altLang="en-US" b="1" smtClean="0">
                <a:solidFill>
                  <a:srgbClr val="006600"/>
                </a:solidFill>
              </a:rPr>
              <a:t>Very broad &amp; hairy wings with long parallel veins</a:t>
            </a:r>
          </a:p>
          <a:p>
            <a:pPr lvl="1"/>
            <a:r>
              <a:rPr lang="en-ZA" altLang="en-US" b="1" smtClean="0">
                <a:solidFill>
                  <a:srgbClr val="006600"/>
                </a:solidFill>
              </a:rPr>
              <a:t>Wings held open over body</a:t>
            </a:r>
          </a:p>
        </p:txBody>
      </p:sp>
    </p:spTree>
    <p:extLst>
      <p:ext uri="{BB962C8B-B14F-4D97-AF65-F5344CB8AC3E}">
        <p14:creationId xmlns:p14="http://schemas.microsoft.com/office/powerpoint/2010/main" val="302769226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4"/>
          <p:cNvSpPr>
            <a:spLocks noGrp="1" noChangeArrowheads="1"/>
          </p:cNvSpPr>
          <p:nvPr>
            <p:ph type="title"/>
          </p:nvPr>
        </p:nvSpPr>
        <p:spPr>
          <a:xfrm>
            <a:off x="1981200" y="274638"/>
            <a:ext cx="8229600" cy="417512"/>
          </a:xfrm>
        </p:spPr>
        <p:txBody>
          <a:bodyPr/>
          <a:lstStyle/>
          <a:p>
            <a:pPr eaLnBrk="1" hangingPunct="1"/>
            <a:r>
              <a:rPr lang="en-US" altLang="en-US" sz="2400" b="1">
                <a:solidFill>
                  <a:srgbClr val="0000FF"/>
                </a:solidFill>
              </a:rPr>
              <a:t>Sandfly </a:t>
            </a:r>
            <a:r>
              <a:rPr lang="en-US" altLang="en-US" sz="2400">
                <a:solidFill>
                  <a:srgbClr val="0000FF"/>
                </a:solidFill>
              </a:rPr>
              <a:t>(</a:t>
            </a:r>
            <a:r>
              <a:rPr lang="en-US" altLang="en-US" sz="2400" b="1">
                <a:solidFill>
                  <a:srgbClr val="0000FF"/>
                </a:solidFill>
              </a:rPr>
              <a:t>Phlebotumus 2-4 mm,small hairy flies with pointed elliptical wings </a:t>
            </a:r>
            <a:r>
              <a:rPr lang="en-US" altLang="en-US" sz="2800">
                <a:solidFill>
                  <a:srgbClr val="0000FF"/>
                </a:solidFill>
              </a:rPr>
              <a:t>)</a:t>
            </a:r>
          </a:p>
        </p:txBody>
      </p:sp>
      <p:graphicFrame>
        <p:nvGraphicFramePr>
          <p:cNvPr id="651267" name="Object 3"/>
          <p:cNvGraphicFramePr>
            <a:graphicFrameLocks noGrp="1" noChangeAspect="1"/>
          </p:cNvGraphicFramePr>
          <p:nvPr>
            <p:ph idx="1"/>
          </p:nvPr>
        </p:nvGraphicFramePr>
        <p:xfrm>
          <a:off x="2063751" y="827088"/>
          <a:ext cx="8137525" cy="6030912"/>
        </p:xfrm>
        <a:graphic>
          <a:graphicData uri="http://schemas.openxmlformats.org/presentationml/2006/ole">
            <mc:AlternateContent xmlns:mc="http://schemas.openxmlformats.org/markup-compatibility/2006">
              <mc:Choice xmlns:v="urn:schemas-microsoft-com:vml" Requires="v">
                <p:oleObj spid="_x0000_s4128" name="Bitmap Image" r:id="rId3" imgW="5630061" imgH="4172532" progId="Paint.Picture">
                  <p:embed/>
                </p:oleObj>
              </mc:Choice>
              <mc:Fallback>
                <p:oleObj name="Bitmap Image" r:id="rId3" imgW="5630061" imgH="4172532" progId="Paint.Picture">
                  <p:embed/>
                  <p:pic>
                    <p:nvPicPr>
                      <p:cNvPr id="6512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827088"/>
                        <a:ext cx="8137525" cy="6030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1737361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3"/>
          <p:cNvSpPr>
            <a:spLocks noGrp="1" noChangeArrowheads="1"/>
          </p:cNvSpPr>
          <p:nvPr>
            <p:ph type="body" idx="1"/>
          </p:nvPr>
        </p:nvSpPr>
        <p:spPr>
          <a:xfrm>
            <a:off x="1524000" y="500064"/>
            <a:ext cx="9144000" cy="6357937"/>
          </a:xfrm>
        </p:spPr>
        <p:txBody>
          <a:bodyPr/>
          <a:lstStyle/>
          <a:p>
            <a:pPr eaLnBrk="1" hangingPunct="1">
              <a:lnSpc>
                <a:spcPct val="80000"/>
              </a:lnSpc>
            </a:pPr>
            <a:r>
              <a:rPr lang="en-US" altLang="en-US" sz="4000" b="1">
                <a:solidFill>
                  <a:srgbClr val="006600"/>
                </a:solidFill>
              </a:rPr>
              <a:t>3 important genera and some others of lesser importance </a:t>
            </a:r>
          </a:p>
          <a:p>
            <a:pPr eaLnBrk="1" hangingPunct="1">
              <a:lnSpc>
                <a:spcPct val="80000"/>
              </a:lnSpc>
            </a:pPr>
            <a:endParaRPr lang="en-US" altLang="en-US" sz="2800">
              <a:solidFill>
                <a:srgbClr val="0000CC"/>
              </a:solidFill>
            </a:endParaRPr>
          </a:p>
          <a:p>
            <a:pPr eaLnBrk="1" hangingPunct="1">
              <a:lnSpc>
                <a:spcPct val="80000"/>
              </a:lnSpc>
            </a:pPr>
            <a:r>
              <a:rPr lang="en-US" altLang="en-US" sz="4000" b="1">
                <a:solidFill>
                  <a:srgbClr val="0000CC"/>
                </a:solidFill>
              </a:rPr>
              <a:t>Old world</a:t>
            </a:r>
            <a:endParaRPr lang="en-US" altLang="en-US" sz="4000">
              <a:solidFill>
                <a:srgbClr val="0000CC"/>
              </a:solidFill>
            </a:endParaRPr>
          </a:p>
          <a:p>
            <a:pPr eaLnBrk="1" hangingPunct="1">
              <a:lnSpc>
                <a:spcPct val="80000"/>
              </a:lnSpc>
            </a:pPr>
            <a:r>
              <a:rPr lang="en-US" altLang="en-US" sz="4000" b="1" i="1">
                <a:solidFill>
                  <a:srgbClr val="006600"/>
                </a:solidFill>
              </a:rPr>
              <a:t>Phlebotomus</a:t>
            </a:r>
            <a:endParaRPr lang="en-US" altLang="en-US" sz="4000" b="1">
              <a:solidFill>
                <a:srgbClr val="006600"/>
              </a:solidFill>
            </a:endParaRPr>
          </a:p>
          <a:p>
            <a:pPr eaLnBrk="1" hangingPunct="1">
              <a:lnSpc>
                <a:spcPct val="80000"/>
              </a:lnSpc>
            </a:pPr>
            <a:r>
              <a:rPr lang="en-US" altLang="en-US" sz="4000" b="1" i="1">
                <a:solidFill>
                  <a:srgbClr val="006600"/>
                </a:solidFill>
              </a:rPr>
              <a:t>Sergentomyia</a:t>
            </a:r>
          </a:p>
          <a:p>
            <a:pPr eaLnBrk="1" hangingPunct="1">
              <a:lnSpc>
                <a:spcPct val="80000"/>
              </a:lnSpc>
            </a:pPr>
            <a:r>
              <a:rPr lang="en-US" altLang="en-US" sz="4000" b="1">
                <a:solidFill>
                  <a:srgbClr val="0000CC"/>
                </a:solidFill>
              </a:rPr>
              <a:t>New World</a:t>
            </a:r>
          </a:p>
          <a:p>
            <a:pPr eaLnBrk="1" hangingPunct="1">
              <a:lnSpc>
                <a:spcPct val="80000"/>
              </a:lnSpc>
            </a:pPr>
            <a:r>
              <a:rPr lang="en-US" altLang="en-US" sz="4000" b="1" i="1">
                <a:solidFill>
                  <a:srgbClr val="006600"/>
                </a:solidFill>
              </a:rPr>
              <a:t>Lutzomyia</a:t>
            </a:r>
            <a:endParaRPr lang="en-US" altLang="en-US" sz="4000" b="1">
              <a:solidFill>
                <a:srgbClr val="006600"/>
              </a:solidFill>
            </a:endParaRPr>
          </a:p>
          <a:p>
            <a:pPr eaLnBrk="1" hangingPunct="1">
              <a:lnSpc>
                <a:spcPct val="80000"/>
              </a:lnSpc>
            </a:pPr>
            <a:r>
              <a:rPr lang="en-US" altLang="en-US" sz="4000" b="1" i="1">
                <a:solidFill>
                  <a:srgbClr val="006600"/>
                </a:solidFill>
              </a:rPr>
              <a:t>Warileya</a:t>
            </a:r>
            <a:endParaRPr lang="en-US" altLang="en-US" sz="4000" b="1">
              <a:solidFill>
                <a:srgbClr val="006600"/>
              </a:solidFill>
            </a:endParaRPr>
          </a:p>
          <a:p>
            <a:pPr eaLnBrk="1" hangingPunct="1">
              <a:lnSpc>
                <a:spcPct val="80000"/>
              </a:lnSpc>
            </a:pPr>
            <a:r>
              <a:rPr lang="en-US" altLang="en-US" sz="4000" b="1" i="1">
                <a:solidFill>
                  <a:srgbClr val="006600"/>
                </a:solidFill>
              </a:rPr>
              <a:t>Brumptomyia</a:t>
            </a:r>
            <a:endParaRPr lang="en-US" altLang="en-US" sz="4000" b="1">
              <a:solidFill>
                <a:srgbClr val="006600"/>
              </a:solidFill>
            </a:endParaRPr>
          </a:p>
          <a:p>
            <a:pPr eaLnBrk="1" hangingPunct="1">
              <a:lnSpc>
                <a:spcPct val="80000"/>
              </a:lnSpc>
            </a:pPr>
            <a:endParaRPr lang="en-US" altLang="en-US" sz="3600" b="1">
              <a:solidFill>
                <a:srgbClr val="FF0000"/>
              </a:solidFill>
            </a:endParaRPr>
          </a:p>
          <a:p>
            <a:pPr eaLnBrk="1" hangingPunct="1">
              <a:lnSpc>
                <a:spcPct val="80000"/>
              </a:lnSpc>
              <a:buFontTx/>
              <a:buNone/>
            </a:pPr>
            <a:endParaRPr lang="en-US" altLang="en-US" sz="3600" b="1">
              <a:solidFill>
                <a:srgbClr val="FF0000"/>
              </a:solidFill>
            </a:endParaRPr>
          </a:p>
          <a:p>
            <a:pPr eaLnBrk="1" hangingPunct="1">
              <a:lnSpc>
                <a:spcPct val="80000"/>
              </a:lnSpc>
            </a:pPr>
            <a:endParaRPr lang="en-US" altLang="en-US" sz="3600" b="1">
              <a:solidFill>
                <a:srgbClr val="FF0000"/>
              </a:solidFill>
            </a:endParaRPr>
          </a:p>
        </p:txBody>
      </p:sp>
    </p:spTree>
    <p:extLst>
      <p:ext uri="{BB962C8B-B14F-4D97-AF65-F5344CB8AC3E}">
        <p14:creationId xmlns:p14="http://schemas.microsoft.com/office/powerpoint/2010/main" val="5597800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pPr eaLnBrk="1" hangingPunct="1"/>
            <a:r>
              <a:rPr lang="en-US" altLang="en-US" sz="4000" b="1"/>
              <a:t>Sandflies</a:t>
            </a:r>
            <a:br>
              <a:rPr lang="en-US" altLang="en-US" sz="4000" b="1"/>
            </a:br>
            <a:endParaRPr lang="en-US" altLang="en-US" sz="4000" b="1"/>
          </a:p>
        </p:txBody>
      </p:sp>
      <p:sp>
        <p:nvSpPr>
          <p:cNvPr id="656387" name="Rectangle 3"/>
          <p:cNvSpPr>
            <a:spLocks noGrp="1" noChangeArrowheads="1"/>
          </p:cNvSpPr>
          <p:nvPr>
            <p:ph type="body" idx="1"/>
          </p:nvPr>
        </p:nvSpPr>
        <p:spPr>
          <a:xfrm>
            <a:off x="1738314" y="714375"/>
            <a:ext cx="8643937" cy="5715000"/>
          </a:xfrm>
        </p:spPr>
        <p:txBody>
          <a:bodyPr/>
          <a:lstStyle/>
          <a:p>
            <a:pPr eaLnBrk="1" hangingPunct="1">
              <a:lnSpc>
                <a:spcPct val="90000"/>
              </a:lnSpc>
            </a:pPr>
            <a:r>
              <a:rPr lang="en-US" altLang="en-US" sz="3600">
                <a:solidFill>
                  <a:srgbClr val="0000CC"/>
                </a:solidFill>
              </a:rPr>
              <a:t>Sandflies</a:t>
            </a:r>
            <a:r>
              <a:rPr lang="en-US" altLang="en-US" smtClean="0"/>
              <a:t> are small bloodsucking flies that are important as vectors of</a:t>
            </a:r>
          </a:p>
          <a:p>
            <a:pPr eaLnBrk="1" hangingPunct="1">
              <a:lnSpc>
                <a:spcPct val="90000"/>
              </a:lnSpc>
            </a:pPr>
            <a:r>
              <a:rPr lang="en-US" altLang="en-US" smtClean="0"/>
              <a:t> </a:t>
            </a:r>
            <a:r>
              <a:rPr lang="en-US" altLang="en-US" b="1" smtClean="0">
                <a:solidFill>
                  <a:srgbClr val="990000"/>
                </a:solidFill>
              </a:rPr>
              <a:t>leishmaniasis</a:t>
            </a:r>
            <a:r>
              <a:rPr lang="en-US" altLang="en-US" b="1" smtClean="0"/>
              <a:t> (3 major forms)</a:t>
            </a:r>
          </a:p>
          <a:p>
            <a:pPr eaLnBrk="1" hangingPunct="1">
              <a:lnSpc>
                <a:spcPct val="90000"/>
              </a:lnSpc>
            </a:pPr>
            <a:r>
              <a:rPr lang="en-US" altLang="en-US" smtClean="0"/>
              <a:t> </a:t>
            </a:r>
            <a:r>
              <a:rPr lang="en-US" altLang="en-US" b="1" smtClean="0">
                <a:solidFill>
                  <a:srgbClr val="990000"/>
                </a:solidFill>
              </a:rPr>
              <a:t>sandfly fever</a:t>
            </a:r>
            <a:r>
              <a:rPr lang="en-US" altLang="en-US" smtClean="0"/>
              <a:t>, a viral disease also known as </a:t>
            </a:r>
            <a:r>
              <a:rPr lang="en-US" altLang="en-US" b="1" smtClean="0">
                <a:solidFill>
                  <a:srgbClr val="990000"/>
                </a:solidFill>
              </a:rPr>
              <a:t>Pappataci fever</a:t>
            </a:r>
            <a:r>
              <a:rPr lang="en-US" altLang="en-US" smtClean="0">
                <a:solidFill>
                  <a:srgbClr val="990000"/>
                </a:solidFill>
              </a:rPr>
              <a:t> </a:t>
            </a:r>
            <a:r>
              <a:rPr lang="en-US" altLang="en-US" b="1" smtClean="0">
                <a:solidFill>
                  <a:srgbClr val="0000CC"/>
                </a:solidFill>
              </a:rPr>
              <a:t>or three-day fever </a:t>
            </a:r>
          </a:p>
          <a:p>
            <a:pPr eaLnBrk="1" hangingPunct="1">
              <a:lnSpc>
                <a:spcPct val="90000"/>
              </a:lnSpc>
            </a:pPr>
            <a:r>
              <a:rPr lang="en-US" altLang="en-US" sz="2800" b="1">
                <a:solidFill>
                  <a:schemeClr val="accent2"/>
                </a:solidFill>
              </a:rPr>
              <a:t>an Arbovirus in the  Mediterranean/Asia/India area producing a non-fatal, febril illness</a:t>
            </a:r>
            <a:endParaRPr lang="en-US" altLang="en-US" sz="2800" b="1">
              <a:solidFill>
                <a:srgbClr val="0000CC"/>
              </a:solidFill>
            </a:endParaRPr>
          </a:p>
          <a:p>
            <a:pPr eaLnBrk="1" hangingPunct="1">
              <a:lnSpc>
                <a:spcPct val="90000"/>
              </a:lnSpc>
            </a:pPr>
            <a:r>
              <a:rPr lang="en-US" altLang="en-US" b="1" smtClean="0">
                <a:solidFill>
                  <a:srgbClr val="0000CC"/>
                </a:solidFill>
              </a:rPr>
              <a:t>Bartonellosis  or </a:t>
            </a:r>
            <a:r>
              <a:rPr lang="en-US" altLang="en-US" b="1" smtClean="0">
                <a:solidFill>
                  <a:srgbClr val="006600"/>
                </a:solidFill>
              </a:rPr>
              <a:t>Carrion's disease or Oroya disease</a:t>
            </a:r>
            <a:r>
              <a:rPr lang="en-US" altLang="en-US" b="1" smtClean="0">
                <a:solidFill>
                  <a:srgbClr val="FF0000"/>
                </a:solidFill>
              </a:rPr>
              <a:t> </a:t>
            </a:r>
            <a:r>
              <a:rPr lang="en-US" altLang="en-US" sz="2800" b="1">
                <a:solidFill>
                  <a:srgbClr val="FF0000"/>
                </a:solidFill>
              </a:rPr>
              <a:t>(</a:t>
            </a:r>
            <a:r>
              <a:rPr lang="en-US" altLang="en-US" sz="2800" b="1" i="1">
                <a:solidFill>
                  <a:srgbClr val="FF0000"/>
                </a:solidFill>
              </a:rPr>
              <a:t>Bartonella bacilliformes</a:t>
            </a:r>
            <a:r>
              <a:rPr lang="en-US" altLang="en-US" sz="2800" b="1">
                <a:solidFill>
                  <a:srgbClr val="FF0000"/>
                </a:solidFill>
              </a:rPr>
              <a:t>)</a:t>
            </a:r>
            <a:r>
              <a:rPr lang="en-US" altLang="en-US" sz="2800" b="1"/>
              <a:t> </a:t>
            </a:r>
          </a:p>
          <a:p>
            <a:pPr eaLnBrk="1" hangingPunct="1">
              <a:lnSpc>
                <a:spcPct val="90000"/>
              </a:lnSpc>
            </a:pPr>
            <a:r>
              <a:rPr lang="en-US" altLang="en-US" sz="2400" b="1">
                <a:solidFill>
                  <a:schemeClr val="accent2"/>
                </a:solidFill>
              </a:rPr>
              <a:t>in South America; bone, joint, and muscle pains; occasionally death</a:t>
            </a:r>
            <a:endParaRPr lang="en-US" altLang="en-US" sz="2400" b="1">
              <a:solidFill>
                <a:srgbClr val="0000CC"/>
              </a:solidFill>
            </a:endParaRPr>
          </a:p>
        </p:txBody>
      </p:sp>
    </p:spTree>
    <p:extLst>
      <p:ext uri="{BB962C8B-B14F-4D97-AF65-F5344CB8AC3E}">
        <p14:creationId xmlns:p14="http://schemas.microsoft.com/office/powerpoint/2010/main" val="40431074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pPr eaLnBrk="1" hangingPunct="1"/>
            <a:r>
              <a:rPr lang="en-US" altLang="en-US" b="1" smtClean="0">
                <a:solidFill>
                  <a:schemeClr val="hlink"/>
                </a:solidFill>
              </a:rPr>
              <a:t>Sandflies species</a:t>
            </a:r>
          </a:p>
        </p:txBody>
      </p:sp>
      <p:sp>
        <p:nvSpPr>
          <p:cNvPr id="661507" name="Rectangle 3"/>
          <p:cNvSpPr>
            <a:spLocks noGrp="1" noChangeArrowheads="1"/>
          </p:cNvSpPr>
          <p:nvPr>
            <p:ph type="body" idx="1"/>
          </p:nvPr>
        </p:nvSpPr>
        <p:spPr>
          <a:xfrm>
            <a:off x="1981200" y="1600200"/>
            <a:ext cx="8229600" cy="4400550"/>
          </a:xfrm>
        </p:spPr>
        <p:txBody>
          <a:bodyPr/>
          <a:lstStyle/>
          <a:p>
            <a:pPr eaLnBrk="1" hangingPunct="1">
              <a:lnSpc>
                <a:spcPct val="80000"/>
              </a:lnSpc>
            </a:pPr>
            <a:r>
              <a:rPr lang="en-US" altLang="en-US" b="1" smtClean="0">
                <a:solidFill>
                  <a:schemeClr val="accent2"/>
                </a:solidFill>
              </a:rPr>
              <a:t>Phlebotumus papatasi</a:t>
            </a:r>
          </a:p>
          <a:p>
            <a:pPr eaLnBrk="1" hangingPunct="1">
              <a:lnSpc>
                <a:spcPct val="80000"/>
              </a:lnSpc>
            </a:pPr>
            <a:r>
              <a:rPr lang="en-US" altLang="en-US" sz="2000">
                <a:solidFill>
                  <a:srgbClr val="990000"/>
                </a:solidFill>
              </a:rPr>
              <a:t>Phlebotumus major</a:t>
            </a:r>
          </a:p>
          <a:p>
            <a:pPr eaLnBrk="1" hangingPunct="1">
              <a:lnSpc>
                <a:spcPct val="80000"/>
              </a:lnSpc>
            </a:pPr>
            <a:r>
              <a:rPr lang="en-US" altLang="en-US" b="1" smtClean="0">
                <a:solidFill>
                  <a:schemeClr val="accent2"/>
                </a:solidFill>
              </a:rPr>
              <a:t>Phlebotumus</a:t>
            </a:r>
            <a:r>
              <a:rPr lang="ar-SA" altLang="en-US" b="1" smtClean="0">
                <a:solidFill>
                  <a:schemeClr val="accent2"/>
                </a:solidFill>
              </a:rPr>
              <a:t>  </a:t>
            </a:r>
            <a:r>
              <a:rPr lang="en-US" altLang="en-US" b="1" smtClean="0">
                <a:solidFill>
                  <a:schemeClr val="accent2"/>
                </a:solidFill>
              </a:rPr>
              <a:t>sergenti</a:t>
            </a:r>
          </a:p>
          <a:p>
            <a:pPr eaLnBrk="1" hangingPunct="1">
              <a:lnSpc>
                <a:spcPct val="80000"/>
              </a:lnSpc>
            </a:pPr>
            <a:r>
              <a:rPr lang="en-US" altLang="en-US" sz="2000">
                <a:solidFill>
                  <a:srgbClr val="990000"/>
                </a:solidFill>
              </a:rPr>
              <a:t>Phlebotumus  argentipes</a:t>
            </a:r>
          </a:p>
          <a:p>
            <a:pPr eaLnBrk="1" hangingPunct="1">
              <a:lnSpc>
                <a:spcPct val="80000"/>
              </a:lnSpc>
            </a:pPr>
            <a:r>
              <a:rPr lang="en-US" altLang="en-US" sz="2000">
                <a:solidFill>
                  <a:srgbClr val="990000"/>
                </a:solidFill>
              </a:rPr>
              <a:t>Phlebotumus ariasi</a:t>
            </a:r>
          </a:p>
          <a:p>
            <a:pPr eaLnBrk="1" hangingPunct="1">
              <a:lnSpc>
                <a:spcPct val="80000"/>
              </a:lnSpc>
            </a:pPr>
            <a:r>
              <a:rPr lang="en-US" altLang="en-US" sz="2000">
                <a:solidFill>
                  <a:srgbClr val="990000"/>
                </a:solidFill>
              </a:rPr>
              <a:t>Phlebotumus</a:t>
            </a:r>
            <a:r>
              <a:rPr lang="ar-SA" altLang="en-US" sz="2000">
                <a:solidFill>
                  <a:srgbClr val="990000"/>
                </a:solidFill>
              </a:rPr>
              <a:t> </a:t>
            </a:r>
            <a:r>
              <a:rPr lang="en-US" altLang="en-US" sz="2000">
                <a:solidFill>
                  <a:srgbClr val="990000"/>
                </a:solidFill>
              </a:rPr>
              <a:t> perniciosus</a:t>
            </a:r>
          </a:p>
          <a:p>
            <a:pPr eaLnBrk="1" hangingPunct="1">
              <a:lnSpc>
                <a:spcPct val="80000"/>
              </a:lnSpc>
            </a:pPr>
            <a:r>
              <a:rPr lang="en-US" altLang="en-US" sz="2800" b="1">
                <a:solidFill>
                  <a:schemeClr val="accent2"/>
                </a:solidFill>
              </a:rPr>
              <a:t>Phlebotumus  alexanderi</a:t>
            </a:r>
            <a:endParaRPr lang="ar-SA" altLang="en-US" sz="2800" b="1">
              <a:solidFill>
                <a:schemeClr val="accent2"/>
              </a:solidFill>
            </a:endParaRPr>
          </a:p>
          <a:p>
            <a:pPr eaLnBrk="1" hangingPunct="1">
              <a:lnSpc>
                <a:spcPct val="80000"/>
              </a:lnSpc>
            </a:pPr>
            <a:r>
              <a:rPr lang="en-US" altLang="en-US" sz="2000">
                <a:solidFill>
                  <a:srgbClr val="990000"/>
                </a:solidFill>
              </a:rPr>
              <a:t>Phlebotumus  caucasicus</a:t>
            </a:r>
          </a:p>
          <a:p>
            <a:pPr eaLnBrk="1" hangingPunct="1">
              <a:lnSpc>
                <a:spcPct val="80000"/>
              </a:lnSpc>
            </a:pPr>
            <a:r>
              <a:rPr lang="en-US" altLang="en-US" sz="2000">
                <a:solidFill>
                  <a:srgbClr val="990000"/>
                </a:solidFill>
              </a:rPr>
              <a:t>Phlebotumus  halopensis</a:t>
            </a:r>
          </a:p>
          <a:p>
            <a:pPr eaLnBrk="1" hangingPunct="1">
              <a:lnSpc>
                <a:spcPct val="80000"/>
              </a:lnSpc>
            </a:pPr>
            <a:r>
              <a:rPr lang="en-US" altLang="en-US" sz="2000">
                <a:solidFill>
                  <a:srgbClr val="990000"/>
                </a:solidFill>
              </a:rPr>
              <a:t>Phlebotumus  balcanicus</a:t>
            </a:r>
          </a:p>
          <a:p>
            <a:pPr eaLnBrk="1" hangingPunct="1">
              <a:lnSpc>
                <a:spcPct val="80000"/>
              </a:lnSpc>
            </a:pPr>
            <a:r>
              <a:rPr lang="en-US" altLang="en-US" sz="2000">
                <a:solidFill>
                  <a:srgbClr val="990000"/>
                </a:solidFill>
              </a:rPr>
              <a:t>Phlebotumus  kandelakii</a:t>
            </a:r>
          </a:p>
          <a:p>
            <a:pPr eaLnBrk="1" hangingPunct="1">
              <a:lnSpc>
                <a:spcPct val="80000"/>
              </a:lnSpc>
            </a:pPr>
            <a:r>
              <a:rPr lang="en-US" altLang="en-US" sz="2000">
                <a:solidFill>
                  <a:srgbClr val="990000"/>
                </a:solidFill>
              </a:rPr>
              <a:t>Phlebotumus  saleh</a:t>
            </a:r>
          </a:p>
          <a:p>
            <a:pPr eaLnBrk="1" hangingPunct="1">
              <a:lnSpc>
                <a:spcPct val="80000"/>
              </a:lnSpc>
            </a:pPr>
            <a:endParaRPr lang="ar-SA" altLang="en-US" sz="2000">
              <a:solidFill>
                <a:srgbClr val="990000"/>
              </a:solidFill>
            </a:endParaRPr>
          </a:p>
          <a:p>
            <a:pPr eaLnBrk="1" hangingPunct="1">
              <a:lnSpc>
                <a:spcPct val="80000"/>
              </a:lnSpc>
            </a:pPr>
            <a:endParaRPr lang="ar-SA" altLang="en-US" sz="2000">
              <a:solidFill>
                <a:srgbClr val="990000"/>
              </a:solidFill>
            </a:endParaRPr>
          </a:p>
          <a:p>
            <a:pPr eaLnBrk="1" hangingPunct="1">
              <a:lnSpc>
                <a:spcPct val="80000"/>
              </a:lnSpc>
            </a:pPr>
            <a:endParaRPr lang="en-US" altLang="en-US" sz="2000">
              <a:solidFill>
                <a:srgbClr val="990000"/>
              </a:solidFill>
            </a:endParaRPr>
          </a:p>
        </p:txBody>
      </p:sp>
    </p:spTree>
    <p:extLst>
      <p:ext uri="{BB962C8B-B14F-4D97-AF65-F5344CB8AC3E}">
        <p14:creationId xmlns:p14="http://schemas.microsoft.com/office/powerpoint/2010/main" val="200019861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1981200" y="274639"/>
            <a:ext cx="8229600" cy="439737"/>
          </a:xfrm>
        </p:spPr>
        <p:txBody>
          <a:bodyPr/>
          <a:lstStyle/>
          <a:p>
            <a:pPr eaLnBrk="1" hangingPunct="1"/>
            <a:r>
              <a:rPr lang="en-US" altLang="en-US" b="1" smtClean="0"/>
              <a:t>Cutaneous leishmaniasis</a:t>
            </a:r>
          </a:p>
        </p:txBody>
      </p:sp>
      <p:sp>
        <p:nvSpPr>
          <p:cNvPr id="665603" name="Rectangle 3"/>
          <p:cNvSpPr>
            <a:spLocks noGrp="1" noChangeArrowheads="1"/>
          </p:cNvSpPr>
          <p:nvPr>
            <p:ph type="body" idx="1"/>
          </p:nvPr>
        </p:nvSpPr>
        <p:spPr>
          <a:xfrm>
            <a:off x="1524000" y="857250"/>
            <a:ext cx="9144000" cy="6000750"/>
          </a:xfrm>
        </p:spPr>
        <p:txBody>
          <a:bodyPr/>
          <a:lstStyle/>
          <a:p>
            <a:pPr eaLnBrk="1" hangingPunct="1"/>
            <a:r>
              <a:rPr lang="en-US" altLang="en-US" dirty="0" smtClean="0"/>
              <a:t>is known under a variety of common names such as oriental sore, </a:t>
            </a:r>
            <a:r>
              <a:rPr lang="en-US" altLang="en-US" dirty="0" err="1" smtClean="0"/>
              <a:t>clou</a:t>
            </a:r>
            <a:r>
              <a:rPr lang="en-US" altLang="en-US" dirty="0" smtClean="0"/>
              <a:t> de </a:t>
            </a:r>
            <a:r>
              <a:rPr lang="en-US" altLang="en-US" dirty="0" err="1" smtClean="0"/>
              <a:t>Biskra</a:t>
            </a:r>
            <a:r>
              <a:rPr lang="en-US" altLang="en-US" dirty="0" smtClean="0"/>
              <a:t>, Aleppo boil, Bahia ulcer and </a:t>
            </a:r>
            <a:r>
              <a:rPr lang="en-US" altLang="en-US" dirty="0" err="1" smtClean="0"/>
              <a:t>chiclero’s</a:t>
            </a:r>
            <a:r>
              <a:rPr lang="en-US" altLang="en-US" dirty="0" smtClean="0"/>
              <a:t> ulcer.</a:t>
            </a:r>
          </a:p>
          <a:p>
            <a:pPr eaLnBrk="1" hangingPunct="1"/>
            <a:r>
              <a:rPr lang="en-US" altLang="en-US" dirty="0" smtClean="0"/>
              <a:t> It is caused by, among other species, </a:t>
            </a:r>
            <a:r>
              <a:rPr lang="en-US" altLang="en-US" b="1" i="1" dirty="0" err="1" smtClean="0"/>
              <a:t>Leishmania</a:t>
            </a:r>
            <a:r>
              <a:rPr lang="en-US" altLang="en-US" b="1" i="1" dirty="0" smtClean="0"/>
              <a:t> major</a:t>
            </a:r>
          </a:p>
          <a:p>
            <a:pPr eaLnBrk="1" hangingPunct="1"/>
            <a:r>
              <a:rPr lang="en-US" altLang="en-US" b="1" i="1" dirty="0" smtClean="0"/>
              <a:t> L. </a:t>
            </a:r>
            <a:r>
              <a:rPr lang="en-US" altLang="en-US" b="1" i="1" dirty="0" err="1" smtClean="0"/>
              <a:t>tropica</a:t>
            </a:r>
            <a:r>
              <a:rPr lang="en-US" altLang="en-US" b="1" dirty="0" smtClean="0"/>
              <a:t> </a:t>
            </a:r>
            <a:endParaRPr lang="fa-IR" altLang="en-US" b="1" dirty="0" smtClean="0"/>
          </a:p>
          <a:p>
            <a:pPr eaLnBrk="1" hangingPunct="1"/>
            <a:r>
              <a:rPr lang="en-US" altLang="en-US" b="1" i="1" dirty="0" smtClean="0"/>
              <a:t>L. </a:t>
            </a:r>
            <a:r>
              <a:rPr lang="en-US" altLang="en-US" b="1" i="1" dirty="0" err="1" smtClean="0"/>
              <a:t>aethiopica</a:t>
            </a:r>
            <a:endParaRPr lang="en-US" altLang="en-US" dirty="0" smtClean="0"/>
          </a:p>
          <a:p>
            <a:pPr eaLnBrk="1" hangingPunct="1"/>
            <a:r>
              <a:rPr lang="en-US" altLang="en-US" dirty="0" smtClean="0"/>
              <a:t> </a:t>
            </a:r>
          </a:p>
        </p:txBody>
      </p:sp>
    </p:spTree>
    <p:extLst>
      <p:ext uri="{BB962C8B-B14F-4D97-AF65-F5344CB8AC3E}">
        <p14:creationId xmlns:p14="http://schemas.microsoft.com/office/powerpoint/2010/main" val="14100943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4"/>
          <p:cNvSpPr>
            <a:spLocks noGrp="1" noChangeArrowheads="1"/>
          </p:cNvSpPr>
          <p:nvPr>
            <p:ph type="title"/>
          </p:nvPr>
        </p:nvSpPr>
        <p:spPr>
          <a:xfrm>
            <a:off x="1981200" y="274639"/>
            <a:ext cx="8229600" cy="346075"/>
          </a:xfrm>
        </p:spPr>
        <p:txBody>
          <a:bodyPr/>
          <a:lstStyle/>
          <a:p>
            <a:pPr eaLnBrk="1" hangingPunct="1"/>
            <a:r>
              <a:rPr lang="en-US" altLang="en-US" sz="2800" b="1">
                <a:solidFill>
                  <a:srgbClr val="990000"/>
                </a:solidFill>
              </a:rPr>
              <a:t>Localised</a:t>
            </a:r>
            <a:r>
              <a:rPr lang="ar-SA" altLang="en-US" sz="2800" b="1">
                <a:solidFill>
                  <a:srgbClr val="990000"/>
                </a:solidFill>
              </a:rPr>
              <a:t> </a:t>
            </a:r>
            <a:r>
              <a:rPr lang="en-US" altLang="en-US" sz="2800" b="1">
                <a:solidFill>
                  <a:srgbClr val="990000"/>
                </a:solidFill>
              </a:rPr>
              <a:t> Cutaneous Leishmaniasis</a:t>
            </a:r>
            <a:r>
              <a:rPr lang="en-US" altLang="en-US" sz="4000"/>
              <a:t>  </a:t>
            </a:r>
          </a:p>
        </p:txBody>
      </p:sp>
      <p:graphicFrame>
        <p:nvGraphicFramePr>
          <p:cNvPr id="667651" name="Object 3"/>
          <p:cNvGraphicFramePr>
            <a:graphicFrameLocks noGrp="1" noChangeAspect="1"/>
          </p:cNvGraphicFramePr>
          <p:nvPr>
            <p:ph idx="1"/>
          </p:nvPr>
        </p:nvGraphicFramePr>
        <p:xfrm>
          <a:off x="1524000" y="692150"/>
          <a:ext cx="9144000" cy="6165850"/>
        </p:xfrm>
        <a:graphic>
          <a:graphicData uri="http://schemas.openxmlformats.org/presentationml/2006/ole">
            <mc:AlternateContent xmlns:mc="http://schemas.openxmlformats.org/markup-compatibility/2006">
              <mc:Choice xmlns:v="urn:schemas-microsoft-com:vml" Requires="v">
                <p:oleObj spid="_x0000_s5151" name="Bitmap Image" r:id="rId3" imgW="7276190" imgH="4753639" progId="Paint.Picture">
                  <p:embed/>
                </p:oleObj>
              </mc:Choice>
              <mc:Fallback>
                <p:oleObj name="Bitmap Image" r:id="rId3" imgW="7276190" imgH="4753639" progId="Paint.Picture">
                  <p:embed/>
                  <p:pic>
                    <p:nvPicPr>
                      <p:cNvPr id="6676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92150"/>
                        <a:ext cx="9144000" cy="616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987551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9698" name="Object 3"/>
          <p:cNvGraphicFramePr>
            <a:graphicFrameLocks noGrp="1" noChangeAspect="1"/>
          </p:cNvGraphicFramePr>
          <p:nvPr>
            <p:ph idx="1"/>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6175" name="Bitmap Image" r:id="rId3" imgW="6923810" imgH="4495238" progId="Paint.Picture">
                  <p:embed/>
                </p:oleObj>
              </mc:Choice>
              <mc:Fallback>
                <p:oleObj name="Bitmap Image" r:id="rId3" imgW="6923810" imgH="4495238" progId="Paint.Picture">
                  <p:embed/>
                  <p:pic>
                    <p:nvPicPr>
                      <p:cNvPr id="6696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9699" name="Rectangle 6"/>
          <p:cNvSpPr>
            <a:spLocks noChangeArrowheads="1"/>
          </p:cNvSpPr>
          <p:nvPr/>
        </p:nvSpPr>
        <p:spPr bwMode="auto">
          <a:xfrm>
            <a:off x="4440239" y="1557338"/>
            <a:ext cx="32400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Visceral leishmaniasis</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330240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Text Box 2"/>
          <p:cNvSpPr txBox="1">
            <a:spLocks noChangeArrowheads="1"/>
          </p:cNvSpPr>
          <p:nvPr/>
        </p:nvSpPr>
        <p:spPr bwMode="auto">
          <a:xfrm>
            <a:off x="3371850" y="0"/>
            <a:ext cx="48831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Leishmania braziliensis: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New World mucocuntaneous leishmaniasis</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71747" name="Picture 3" descr="46-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1000125"/>
            <a:ext cx="407193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1748" name="Picture 4" descr="lc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0" y="962026"/>
            <a:ext cx="4000500" cy="5895975"/>
          </a:xfrm>
          <a:noFill/>
        </p:spPr>
      </p:pic>
    </p:spTree>
    <p:extLst>
      <p:ext uri="{BB962C8B-B14F-4D97-AF65-F5344CB8AC3E}">
        <p14:creationId xmlns:p14="http://schemas.microsoft.com/office/powerpoint/2010/main" val="3459457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92313" y="188913"/>
            <a:ext cx="8229600" cy="417512"/>
          </a:xfrm>
        </p:spPr>
        <p:txBody>
          <a:bodyPr/>
          <a:lstStyle/>
          <a:p>
            <a:pPr eaLnBrk="1" hangingPunct="1"/>
            <a:r>
              <a:rPr lang="en-US" altLang="en-US" sz="3200" b="1"/>
              <a:t>Importance  of Arthropoda</a:t>
            </a:r>
            <a:r>
              <a:rPr lang="en-US" altLang="en-US" sz="4000"/>
              <a:t> </a:t>
            </a:r>
          </a:p>
        </p:txBody>
      </p:sp>
      <p:sp>
        <p:nvSpPr>
          <p:cNvPr id="75779" name="Rectangle 3"/>
          <p:cNvSpPr>
            <a:spLocks noGrp="1" noChangeArrowheads="1"/>
          </p:cNvSpPr>
          <p:nvPr>
            <p:ph type="body" idx="1"/>
          </p:nvPr>
        </p:nvSpPr>
        <p:spPr>
          <a:xfrm>
            <a:off x="1524000" y="692150"/>
            <a:ext cx="9144000" cy="6165850"/>
          </a:xfrm>
        </p:spPr>
        <p:txBody>
          <a:bodyPr/>
          <a:lstStyle/>
          <a:p>
            <a:pPr eaLnBrk="1" hangingPunct="1">
              <a:lnSpc>
                <a:spcPct val="90000"/>
              </a:lnSpc>
            </a:pPr>
            <a:r>
              <a:rPr lang="en-US" altLang="en-US" b="1" smtClean="0">
                <a:solidFill>
                  <a:schemeClr val="accent2"/>
                </a:solidFill>
              </a:rPr>
              <a:t>Useful</a:t>
            </a:r>
            <a:r>
              <a:rPr lang="en-US" altLang="en-US" sz="2000">
                <a:solidFill>
                  <a:srgbClr val="FF0000"/>
                </a:solidFill>
              </a:rPr>
              <a:t> </a:t>
            </a:r>
            <a:r>
              <a:rPr lang="en-US" altLang="en-US" b="1" smtClean="0">
                <a:solidFill>
                  <a:schemeClr val="hlink"/>
                </a:solidFill>
              </a:rPr>
              <a:t>(positive aspects)</a:t>
            </a:r>
          </a:p>
          <a:p>
            <a:pPr eaLnBrk="1" hangingPunct="1">
              <a:lnSpc>
                <a:spcPct val="90000"/>
              </a:lnSpc>
              <a:buFontTx/>
              <a:buNone/>
            </a:pPr>
            <a:r>
              <a:rPr lang="en-US" altLang="en-US" sz="2800" b="1">
                <a:solidFill>
                  <a:srgbClr val="FF3300"/>
                </a:solidFill>
              </a:rPr>
              <a:t>direct</a:t>
            </a:r>
            <a:r>
              <a:rPr lang="en-US" altLang="en-US" sz="2800">
                <a:solidFill>
                  <a:srgbClr val="FF3300"/>
                </a:solidFill>
              </a:rPr>
              <a:t> </a:t>
            </a:r>
            <a:r>
              <a:rPr lang="en-US" altLang="en-US" sz="2000" b="1">
                <a:solidFill>
                  <a:schemeClr val="accent2"/>
                </a:solidFill>
              </a:rPr>
              <a:t>(food, honey and silk production,  </a:t>
            </a:r>
            <a:r>
              <a:rPr lang="en-US" altLang="en-US" sz="2000" b="1"/>
              <a:t>Apitherapy </a:t>
            </a:r>
            <a:r>
              <a:rPr lang="en-US" altLang="en-US" sz="2000" b="1">
                <a:solidFill>
                  <a:srgbClr val="FF3300"/>
                </a:solidFill>
              </a:rPr>
              <a:t>(Apis mellifera)</a:t>
            </a:r>
            <a:r>
              <a:rPr lang="en-US" altLang="en-US" sz="2800"/>
              <a:t> </a:t>
            </a:r>
            <a:r>
              <a:rPr lang="en-US" altLang="en-US" sz="2000" b="1">
                <a:solidFill>
                  <a:schemeClr val="accent2"/>
                </a:solidFill>
              </a:rPr>
              <a:t>)</a:t>
            </a:r>
          </a:p>
          <a:p>
            <a:pPr eaLnBrk="1" hangingPunct="1">
              <a:lnSpc>
                <a:spcPct val="90000"/>
              </a:lnSpc>
              <a:buFontTx/>
              <a:buNone/>
            </a:pPr>
            <a:r>
              <a:rPr lang="en-US" altLang="en-US" sz="2400" b="1">
                <a:solidFill>
                  <a:srgbClr val="FF3300"/>
                </a:solidFill>
              </a:rPr>
              <a:t>indirect</a:t>
            </a:r>
            <a:r>
              <a:rPr lang="en-US" altLang="en-US" sz="2000">
                <a:solidFill>
                  <a:schemeClr val="folHlink"/>
                </a:solidFill>
              </a:rPr>
              <a:t> </a:t>
            </a:r>
            <a:r>
              <a:rPr lang="en-US" altLang="en-US" sz="2000" b="1">
                <a:solidFill>
                  <a:schemeClr val="accent2"/>
                </a:solidFill>
              </a:rPr>
              <a:t>(control of other harmful arthropods)  </a:t>
            </a:r>
          </a:p>
          <a:p>
            <a:pPr eaLnBrk="1" hangingPunct="1">
              <a:lnSpc>
                <a:spcPct val="90000"/>
              </a:lnSpc>
            </a:pPr>
            <a:r>
              <a:rPr lang="en-US" altLang="en-US" b="1" smtClean="0"/>
              <a:t>Neutral</a:t>
            </a:r>
          </a:p>
          <a:p>
            <a:pPr eaLnBrk="1" hangingPunct="1">
              <a:lnSpc>
                <a:spcPct val="90000"/>
              </a:lnSpc>
            </a:pPr>
            <a:r>
              <a:rPr lang="en-US" altLang="en-US" b="1" smtClean="0">
                <a:solidFill>
                  <a:srgbClr val="FF00FF"/>
                </a:solidFill>
              </a:rPr>
              <a:t>Harmful</a:t>
            </a:r>
            <a:r>
              <a:rPr lang="en-US" altLang="en-US" sz="2000">
                <a:solidFill>
                  <a:srgbClr val="FF0000"/>
                </a:solidFill>
              </a:rPr>
              <a:t> </a:t>
            </a:r>
            <a:r>
              <a:rPr lang="en-US" altLang="en-US" sz="2800" b="1">
                <a:solidFill>
                  <a:schemeClr val="hlink"/>
                </a:solidFill>
              </a:rPr>
              <a:t>(negative aspects)</a:t>
            </a:r>
          </a:p>
          <a:p>
            <a:pPr eaLnBrk="1" hangingPunct="1">
              <a:lnSpc>
                <a:spcPct val="90000"/>
              </a:lnSpc>
              <a:buFontTx/>
              <a:buNone/>
            </a:pPr>
            <a:r>
              <a:rPr lang="en-US" altLang="en-US" sz="2800" b="1">
                <a:solidFill>
                  <a:srgbClr val="FF3300"/>
                </a:solidFill>
              </a:rPr>
              <a:t>Indirect</a:t>
            </a:r>
            <a:r>
              <a:rPr lang="en-US" altLang="en-US" sz="2000" b="1">
                <a:solidFill>
                  <a:schemeClr val="accent2"/>
                </a:solidFill>
              </a:rPr>
              <a:t>( loss of food productivity)</a:t>
            </a:r>
          </a:p>
          <a:p>
            <a:pPr eaLnBrk="1" hangingPunct="1">
              <a:lnSpc>
                <a:spcPct val="90000"/>
              </a:lnSpc>
              <a:buFontTx/>
              <a:buNone/>
            </a:pPr>
            <a:r>
              <a:rPr lang="en-US" altLang="en-US" sz="2400" b="1">
                <a:solidFill>
                  <a:srgbClr val="FF3300"/>
                </a:solidFill>
              </a:rPr>
              <a:t>Direct</a:t>
            </a:r>
            <a:r>
              <a:rPr lang="en-US" altLang="en-US" sz="2000" b="1">
                <a:solidFill>
                  <a:srgbClr val="FF3300"/>
                </a:solidFill>
              </a:rPr>
              <a:t>:</a:t>
            </a:r>
          </a:p>
          <a:p>
            <a:pPr eaLnBrk="1" hangingPunct="1">
              <a:lnSpc>
                <a:spcPct val="90000"/>
              </a:lnSpc>
              <a:buFontTx/>
              <a:buNone/>
            </a:pPr>
            <a:r>
              <a:rPr lang="en-US" altLang="en-US" sz="3600" b="1"/>
              <a:t>1-Contact</a:t>
            </a:r>
          </a:p>
          <a:p>
            <a:pPr eaLnBrk="1" hangingPunct="1">
              <a:lnSpc>
                <a:spcPct val="90000"/>
              </a:lnSpc>
              <a:buFontTx/>
              <a:buNone/>
            </a:pPr>
            <a:r>
              <a:rPr lang="en-US" altLang="en-US" sz="3600" b="1">
                <a:solidFill>
                  <a:srgbClr val="FF0000"/>
                </a:solidFill>
              </a:rPr>
              <a:t>2-Sting or Bite</a:t>
            </a:r>
          </a:p>
          <a:p>
            <a:pPr eaLnBrk="1" hangingPunct="1">
              <a:lnSpc>
                <a:spcPct val="90000"/>
              </a:lnSpc>
              <a:buFontTx/>
              <a:buNone/>
            </a:pPr>
            <a:r>
              <a:rPr lang="en-US" altLang="en-US" sz="3600" b="1"/>
              <a:t>3-Pathogen or Agent </a:t>
            </a:r>
          </a:p>
          <a:p>
            <a:pPr eaLnBrk="1" hangingPunct="1">
              <a:lnSpc>
                <a:spcPct val="90000"/>
              </a:lnSpc>
              <a:buFontTx/>
              <a:buNone/>
            </a:pPr>
            <a:r>
              <a:rPr lang="en-US" altLang="en-US" sz="3600" b="1">
                <a:solidFill>
                  <a:srgbClr val="FF0000"/>
                </a:solidFill>
              </a:rPr>
              <a:t>4-Vector</a:t>
            </a:r>
          </a:p>
          <a:p>
            <a:pPr eaLnBrk="1" hangingPunct="1">
              <a:lnSpc>
                <a:spcPct val="90000"/>
              </a:lnSpc>
              <a:buFontTx/>
              <a:buNone/>
            </a:pPr>
            <a:endParaRPr lang="en-US" altLang="en-US" sz="3600" b="1"/>
          </a:p>
          <a:p>
            <a:pPr eaLnBrk="1" hangingPunct="1">
              <a:lnSpc>
                <a:spcPct val="90000"/>
              </a:lnSpc>
            </a:pPr>
            <a:endParaRPr lang="en-US" altLang="en-US" sz="1400"/>
          </a:p>
          <a:p>
            <a:pPr eaLnBrk="1" hangingPunct="1">
              <a:lnSpc>
                <a:spcPct val="90000"/>
              </a:lnSpc>
              <a:buFontTx/>
              <a:buNone/>
            </a:pPr>
            <a:endParaRPr lang="en-US" altLang="en-US" sz="2000"/>
          </a:p>
        </p:txBody>
      </p:sp>
    </p:spTree>
    <p:extLst>
      <p:ext uri="{BB962C8B-B14F-4D97-AF65-F5344CB8AC3E}">
        <p14:creationId xmlns:p14="http://schemas.microsoft.com/office/powerpoint/2010/main" val="14113606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42" name="Picture 2" descr="Tabanidae: horse flies, deer f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3" name="Text Box 4"/>
          <p:cNvSpPr txBox="1">
            <a:spLocks noChangeArrowheads="1"/>
          </p:cNvSpPr>
          <p:nvPr/>
        </p:nvSpPr>
        <p:spPr bwMode="auto">
          <a:xfrm rot="16200000">
            <a:off x="2466381" y="-584994"/>
            <a:ext cx="615553"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6-25mm</a:t>
            </a:r>
            <a:r>
              <a:rPr kumimoji="0" lang="en-US" altLang="en-US"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 </a:t>
            </a:r>
            <a:endParaRPr kumimoji="0" lang="en-US" altLang="en-US" sz="44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33810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3"/>
          <p:cNvSpPr>
            <a:spLocks noGrp="1" noChangeArrowheads="1"/>
          </p:cNvSpPr>
          <p:nvPr>
            <p:ph type="body" idx="1"/>
          </p:nvPr>
        </p:nvSpPr>
        <p:spPr>
          <a:xfrm>
            <a:off x="287383" y="357188"/>
            <a:ext cx="11717383" cy="6000750"/>
          </a:xfrm>
        </p:spPr>
        <p:txBody>
          <a:bodyPr/>
          <a:lstStyle/>
          <a:p>
            <a:pPr eaLnBrk="1" hangingPunct="1">
              <a:lnSpc>
                <a:spcPct val="80000"/>
              </a:lnSpc>
            </a:pPr>
            <a:r>
              <a:rPr lang="en-US" altLang="en-US" sz="3600" dirty="0" err="1">
                <a:solidFill>
                  <a:srgbClr val="0000CC"/>
                </a:solidFill>
              </a:rPr>
              <a:t>Tabanidae</a:t>
            </a:r>
            <a:r>
              <a:rPr lang="en-US" altLang="en-US" sz="3600" dirty="0">
                <a:solidFill>
                  <a:srgbClr val="0000CC"/>
                </a:solidFill>
              </a:rPr>
              <a:t>  are of minor importance as vectors of diseases, such as</a:t>
            </a:r>
            <a:endParaRPr lang="en-US" altLang="en-US" sz="3600" b="1" dirty="0">
              <a:solidFill>
                <a:srgbClr val="0000CC"/>
              </a:solidFill>
            </a:endParaRPr>
          </a:p>
          <a:p>
            <a:pPr eaLnBrk="1" hangingPunct="1">
              <a:lnSpc>
                <a:spcPct val="80000"/>
              </a:lnSpc>
            </a:pPr>
            <a:r>
              <a:rPr lang="en-US" altLang="en-US" sz="3600" b="1" dirty="0" err="1" smtClean="0">
                <a:solidFill>
                  <a:srgbClr val="990000"/>
                </a:solidFill>
              </a:rPr>
              <a:t>Tularaemia</a:t>
            </a:r>
            <a:endParaRPr lang="en-US" altLang="en-US" sz="3600" b="1" dirty="0">
              <a:solidFill>
                <a:srgbClr val="990000"/>
              </a:solidFill>
            </a:endParaRPr>
          </a:p>
          <a:p>
            <a:pPr eaLnBrk="1" hangingPunct="1">
              <a:lnSpc>
                <a:spcPct val="80000"/>
              </a:lnSpc>
            </a:pPr>
            <a:r>
              <a:rPr lang="en-US" altLang="en-US" sz="3600" b="1" dirty="0" err="1" smtClean="0">
                <a:solidFill>
                  <a:srgbClr val="990000"/>
                </a:solidFill>
              </a:rPr>
              <a:t>Arboviral</a:t>
            </a:r>
            <a:r>
              <a:rPr lang="en-US" altLang="en-US" sz="3600" dirty="0" smtClean="0">
                <a:solidFill>
                  <a:srgbClr val="990000"/>
                </a:solidFill>
              </a:rPr>
              <a:t> </a:t>
            </a:r>
            <a:r>
              <a:rPr lang="en-US" altLang="en-US" sz="3600" dirty="0">
                <a:solidFill>
                  <a:srgbClr val="990000"/>
                </a:solidFill>
              </a:rPr>
              <a:t>diseases</a:t>
            </a:r>
            <a:r>
              <a:rPr lang="en-US" altLang="en-US" sz="3600" dirty="0"/>
              <a:t>.</a:t>
            </a:r>
          </a:p>
          <a:p>
            <a:pPr eaLnBrk="1" hangingPunct="1">
              <a:lnSpc>
                <a:spcPct val="80000"/>
              </a:lnSpc>
            </a:pPr>
            <a:r>
              <a:rPr lang="en-US" altLang="en-US" sz="3600" b="1" dirty="0" err="1">
                <a:solidFill>
                  <a:srgbClr val="990000"/>
                </a:solidFill>
              </a:rPr>
              <a:t>Loaisis</a:t>
            </a:r>
            <a:endParaRPr lang="en-US" altLang="en-US" sz="3600" b="1" dirty="0">
              <a:solidFill>
                <a:srgbClr val="990000"/>
              </a:solidFill>
            </a:endParaRPr>
          </a:p>
          <a:p>
            <a:pPr eaLnBrk="1" hangingPunct="1">
              <a:lnSpc>
                <a:spcPct val="80000"/>
              </a:lnSpc>
            </a:pPr>
            <a:r>
              <a:rPr lang="en-US" altLang="en-US" sz="3600" dirty="0"/>
              <a:t>This disease is caused by the filarial parasite </a:t>
            </a:r>
            <a:r>
              <a:rPr lang="en-US" altLang="en-US" sz="4000" b="1" i="1" dirty="0">
                <a:solidFill>
                  <a:srgbClr val="FF0000"/>
                </a:solidFill>
              </a:rPr>
              <a:t>Loa </a:t>
            </a:r>
            <a:r>
              <a:rPr lang="en-US" altLang="en-US" sz="4000" b="1" i="1" dirty="0" err="1">
                <a:solidFill>
                  <a:srgbClr val="FF0000"/>
                </a:solidFill>
              </a:rPr>
              <a:t>loa</a:t>
            </a:r>
            <a:r>
              <a:rPr lang="en-US" altLang="en-US" sz="1800" dirty="0">
                <a:solidFill>
                  <a:srgbClr val="FF0000"/>
                </a:solidFill>
              </a:rPr>
              <a:t>.</a:t>
            </a:r>
            <a:endParaRPr lang="en-US" altLang="en-US" sz="3600" dirty="0">
              <a:solidFill>
                <a:srgbClr val="FF0000"/>
              </a:solidFill>
            </a:endParaRPr>
          </a:p>
          <a:p>
            <a:pPr eaLnBrk="1" hangingPunct="1"/>
            <a:r>
              <a:rPr lang="en-US" altLang="en-US" sz="3600" b="1" i="1" dirty="0" err="1">
                <a:solidFill>
                  <a:schemeClr val="accent2"/>
                </a:solidFill>
              </a:rPr>
              <a:t>Chrysops</a:t>
            </a:r>
            <a:r>
              <a:rPr lang="en-US" altLang="en-US" sz="3600" dirty="0">
                <a:solidFill>
                  <a:srgbClr val="FF3300"/>
                </a:solidFill>
              </a:rPr>
              <a:t>  is vector </a:t>
            </a:r>
          </a:p>
          <a:p>
            <a:pPr eaLnBrk="1" hangingPunct="1"/>
            <a:r>
              <a:rPr lang="en-US" altLang="en-US" sz="3600" b="1" dirty="0" err="1">
                <a:solidFill>
                  <a:srgbClr val="990000"/>
                </a:solidFill>
              </a:rPr>
              <a:t>Loaisis</a:t>
            </a:r>
            <a:r>
              <a:rPr lang="en-US" altLang="en-US" sz="3600" b="1" dirty="0">
                <a:solidFill>
                  <a:srgbClr val="990000"/>
                </a:solidFill>
              </a:rPr>
              <a:t> </a:t>
            </a:r>
            <a:r>
              <a:rPr lang="en-US" altLang="en-US" sz="3600" dirty="0">
                <a:solidFill>
                  <a:srgbClr val="FF3300"/>
                </a:solidFill>
              </a:rPr>
              <a:t>occurs only in woods and forests in </a:t>
            </a:r>
            <a:r>
              <a:rPr lang="en-US" altLang="en-US" sz="3600" b="1" dirty="0"/>
              <a:t>West and Central Africa, from Benin to Uganda and southern Sudan.</a:t>
            </a:r>
          </a:p>
        </p:txBody>
      </p:sp>
    </p:spTree>
    <p:extLst>
      <p:ext uri="{BB962C8B-B14F-4D97-AF65-F5344CB8AC3E}">
        <p14:creationId xmlns:p14="http://schemas.microsoft.com/office/powerpoint/2010/main" val="233768896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pPr eaLnBrk="1" hangingPunct="1"/>
            <a:r>
              <a:rPr lang="en-US" altLang="en-US" smtClean="0"/>
              <a:t>Muscidae</a:t>
            </a:r>
          </a:p>
        </p:txBody>
      </p:sp>
      <p:sp>
        <p:nvSpPr>
          <p:cNvPr id="691203" name="Rectangle 3"/>
          <p:cNvSpPr>
            <a:spLocks noGrp="1" noChangeArrowheads="1"/>
          </p:cNvSpPr>
          <p:nvPr>
            <p:ph type="body" idx="1"/>
          </p:nvPr>
        </p:nvSpPr>
        <p:spPr/>
        <p:txBody>
          <a:bodyPr/>
          <a:lstStyle/>
          <a:p>
            <a:pPr eaLnBrk="1" hangingPunct="1"/>
            <a:r>
              <a:rPr lang="en-US" altLang="en-US" b="1" i="1" smtClean="0">
                <a:solidFill>
                  <a:srgbClr val="0000CC"/>
                </a:solidFill>
              </a:rPr>
              <a:t>Musca domestica</a:t>
            </a:r>
            <a:r>
              <a:rPr lang="en-US" altLang="en-US" b="1" smtClean="0">
                <a:solidFill>
                  <a:srgbClr val="0000CC"/>
                </a:solidFill>
              </a:rPr>
              <a:t> </a:t>
            </a:r>
            <a:r>
              <a:rPr lang="en-US" altLang="en-US" smtClean="0"/>
              <a:t>- the house fly  </a:t>
            </a:r>
          </a:p>
          <a:p>
            <a:pPr lvl="1" eaLnBrk="1" hangingPunct="1">
              <a:buFontTx/>
              <a:buNone/>
            </a:pPr>
            <a:r>
              <a:rPr lang="en-US" altLang="en-US" smtClean="0"/>
              <a:t>Synarthropy - close relationship with man - frequent table and outhouse.</a:t>
            </a:r>
          </a:p>
          <a:p>
            <a:pPr eaLnBrk="1" hangingPunct="1"/>
            <a:r>
              <a:rPr lang="en-US" altLang="en-US" sz="2400" b="1">
                <a:solidFill>
                  <a:srgbClr val="006600"/>
                </a:solidFill>
              </a:rPr>
              <a:t>Life cycle - Eggs deposited on decaying organic matter.  Larva is a common maggot. Pupal stage in soil or drier areas for 4 to 5 days.</a:t>
            </a:r>
          </a:p>
          <a:p>
            <a:pPr eaLnBrk="1" hangingPunct="1"/>
            <a:r>
              <a:rPr lang="en-US" altLang="en-US" sz="2400" b="1">
                <a:solidFill>
                  <a:srgbClr val="006600"/>
                </a:solidFill>
              </a:rPr>
              <a:t>Pathology - excellent vector, it vomits to digest food and defecates at random</a:t>
            </a:r>
            <a:r>
              <a:rPr lang="en-US" altLang="en-US" sz="2400" b="1">
                <a:solidFill>
                  <a:srgbClr val="FF3300"/>
                </a:solidFill>
              </a:rPr>
              <a:t>.	</a:t>
            </a:r>
          </a:p>
          <a:p>
            <a:pPr lvl="1" eaLnBrk="1" hangingPunct="1">
              <a:buFontTx/>
              <a:buNone/>
            </a:pPr>
            <a:endParaRPr lang="en-US" altLang="en-US" smtClean="0"/>
          </a:p>
        </p:txBody>
      </p:sp>
    </p:spTree>
    <p:extLst>
      <p:ext uri="{BB962C8B-B14F-4D97-AF65-F5344CB8AC3E}">
        <p14:creationId xmlns:p14="http://schemas.microsoft.com/office/powerpoint/2010/main" val="315157397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981200" y="274638"/>
            <a:ext cx="8229600" cy="201612"/>
          </a:xfrm>
        </p:spPr>
        <p:txBody>
          <a:bodyPr/>
          <a:lstStyle/>
          <a:p>
            <a:pPr eaLnBrk="1" hangingPunct="1"/>
            <a:r>
              <a:rPr lang="en-US" altLang="en-US" sz="3200" b="1">
                <a:solidFill>
                  <a:schemeClr val="accent2"/>
                </a:solidFill>
              </a:rPr>
              <a:t> </a:t>
            </a:r>
            <a:endParaRPr lang="en-US" altLang="en-US" sz="4000"/>
          </a:p>
        </p:txBody>
      </p:sp>
      <p:pic>
        <p:nvPicPr>
          <p:cNvPr id="693251" name="Picture 4" descr="p3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3252" name="Text Box 5"/>
          <p:cNvSpPr txBox="1">
            <a:spLocks noChangeArrowheads="1"/>
          </p:cNvSpPr>
          <p:nvPr/>
        </p:nvSpPr>
        <p:spPr bwMode="auto">
          <a:xfrm>
            <a:off x="2853036" y="2014538"/>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93253" name="Text Box 6"/>
          <p:cNvSpPr txBox="1">
            <a:spLocks noChangeArrowheads="1"/>
          </p:cNvSpPr>
          <p:nvPr/>
        </p:nvSpPr>
        <p:spPr bwMode="auto">
          <a:xfrm rot="16200000">
            <a:off x="3308212" y="-772319"/>
            <a:ext cx="104644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The life cycle of the fly</a:t>
            </a: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63136608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a:xfrm>
            <a:off x="1981200" y="274639"/>
            <a:ext cx="8229600" cy="346075"/>
          </a:xfrm>
        </p:spPr>
        <p:txBody>
          <a:bodyPr/>
          <a:lstStyle/>
          <a:p>
            <a:pPr eaLnBrk="1" hangingPunct="1"/>
            <a:r>
              <a:rPr lang="en-US" altLang="en-US" sz="1800" b="1"/>
              <a:t>.</a:t>
            </a:r>
          </a:p>
        </p:txBody>
      </p:sp>
      <p:pic>
        <p:nvPicPr>
          <p:cNvPr id="697347" name="Picture 4" descr="p30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6" y="0"/>
            <a:ext cx="658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7348" name="Text Box 5"/>
          <p:cNvSpPr txBox="1">
            <a:spLocks noChangeArrowheads="1"/>
          </p:cNvSpPr>
          <p:nvPr/>
        </p:nvSpPr>
        <p:spPr bwMode="auto">
          <a:xfrm>
            <a:off x="3140374" y="1079500"/>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97349" name="Text Box 6"/>
          <p:cNvSpPr txBox="1">
            <a:spLocks noChangeArrowheads="1"/>
          </p:cNvSpPr>
          <p:nvPr/>
        </p:nvSpPr>
        <p:spPr bwMode="auto">
          <a:xfrm rot="16200000">
            <a:off x="7791851" y="433433"/>
            <a:ext cx="3631763" cy="495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who keep cattle are sometimes surrounded by large numbers of filth flies (</a:t>
            </a:r>
            <a:r>
              <a:rPr kumimoji="0" lang="en-US" altLang="en-US" sz="32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Musca </a:t>
            </a:r>
            <a:r>
              <a:rPr kumimoji="0" lang="en-US" altLang="en-US" sz="32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sorbens</a:t>
            </a: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important vectors of certain eye infections</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54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704240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6" name="Text Box 2"/>
          <p:cNvSpPr txBox="1">
            <a:spLocks noChangeArrowheads="1"/>
          </p:cNvSpPr>
          <p:nvPr/>
        </p:nvSpPr>
        <p:spPr bwMode="auto">
          <a:xfrm>
            <a:off x="3886200" y="152400"/>
            <a:ext cx="4052888" cy="9144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00000"/>
                </a:solidFill>
                <a:effectLst>
                  <a:outerShdw blurRad="38100" dist="38100" dir="2700000" algn="tl">
                    <a:srgbClr val="FFFFFF"/>
                  </a:outerShdw>
                </a:effectLst>
                <a:uLnTx/>
                <a:uFillTx/>
                <a:latin typeface="Tahoma" pitchFamily="34" charset="0"/>
                <a:ea typeface="+mn-ea"/>
                <a:cs typeface="Arial" charset="0"/>
              </a:rPr>
              <a:t>HOUSE FLY</a:t>
            </a:r>
          </a:p>
        </p:txBody>
      </p:sp>
      <p:sp>
        <p:nvSpPr>
          <p:cNvPr id="1833987" name="Text Box 3"/>
          <p:cNvSpPr txBox="1">
            <a:spLocks noChangeArrowheads="1"/>
          </p:cNvSpPr>
          <p:nvPr/>
        </p:nvSpPr>
        <p:spPr bwMode="auto">
          <a:xfrm>
            <a:off x="1981200" y="3505200"/>
            <a:ext cx="8305800" cy="3170238"/>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A carrier of up to 40 diseases, including: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charset="0"/>
                <a:ea typeface="+mn-ea"/>
                <a:cs typeface="Arial" charset="0"/>
              </a:rPr>
              <a:t>typhoid fever, cholera, dysentery, and anthrax.</a:t>
            </a:r>
            <a:r>
              <a:rPr kumimoji="0" lang="en-US" sz="2400" b="1" i="0" u="none" strike="noStrike" kern="1200" cap="none" spc="0" normalizeH="0" baseline="0" noProof="0" dirty="0">
                <a:ln>
                  <a:noFill/>
                </a:ln>
                <a:solidFill>
                  <a:srgbClr val="0000FF"/>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The fly transmits diseases by carrying disease organisms onto food. It picks up disease organisms on its leg hairs or eats them and then regurgitates them onto food (in the process of liquefying solid food) </a:t>
            </a:r>
          </a:p>
        </p:txBody>
      </p:sp>
      <p:pic>
        <p:nvPicPr>
          <p:cNvPr id="699396" name="Picture 4" descr="Illustration of regurgitating f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35052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9397" name="Picture 5" descr="House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1" y="762001"/>
            <a:ext cx="12858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9398" name="Picture 6" descr="HouseF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838201"/>
            <a:ext cx="12858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9399" name="AutoShape 7"/>
          <p:cNvSpPr>
            <a:spLocks noChangeArrowheads="1"/>
          </p:cNvSpPr>
          <p:nvPr/>
        </p:nvSpPr>
        <p:spPr bwMode="auto">
          <a:xfrm rot="1162449">
            <a:off x="6943726" y="2767013"/>
            <a:ext cx="1057275" cy="292100"/>
          </a:xfrm>
          <a:prstGeom prst="leftArrow">
            <a:avLst>
              <a:gd name="adj1" fmla="val 50000"/>
              <a:gd name="adj2" fmla="val 90489"/>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3992" name="Text Box 8"/>
          <p:cNvSpPr txBox="1">
            <a:spLocks noChangeArrowheads="1"/>
          </p:cNvSpPr>
          <p:nvPr/>
        </p:nvSpPr>
        <p:spPr bwMode="auto">
          <a:xfrm>
            <a:off x="7924800" y="2971801"/>
            <a:ext cx="2559050" cy="366713"/>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Arial" charset="0"/>
              </a:rPr>
              <a:t>Sponging mouthparts</a:t>
            </a:r>
          </a:p>
        </p:txBody>
      </p:sp>
    </p:spTree>
    <p:extLst>
      <p:ext uri="{BB962C8B-B14F-4D97-AF65-F5344CB8AC3E}">
        <p14:creationId xmlns:p14="http://schemas.microsoft.com/office/powerpoint/2010/main" val="2055922983"/>
      </p:ext>
    </p:extLst>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1981200" y="274639"/>
            <a:ext cx="8229600" cy="490537"/>
          </a:xfrm>
        </p:spPr>
        <p:txBody>
          <a:bodyPr/>
          <a:lstStyle/>
          <a:p>
            <a:pPr eaLnBrk="1" hangingPunct="1"/>
            <a:r>
              <a:rPr lang="en-US" altLang="en-US" sz="3200"/>
              <a:t>The diseases that flies can transmit</a:t>
            </a:r>
          </a:p>
        </p:txBody>
      </p:sp>
      <p:sp>
        <p:nvSpPr>
          <p:cNvPr id="700419" name="Rectangle 3"/>
          <p:cNvSpPr>
            <a:spLocks noGrp="1" noChangeArrowheads="1"/>
          </p:cNvSpPr>
          <p:nvPr>
            <p:ph type="body" idx="1"/>
          </p:nvPr>
        </p:nvSpPr>
        <p:spPr>
          <a:xfrm>
            <a:off x="1524000" y="836614"/>
            <a:ext cx="9144000" cy="5832475"/>
          </a:xfrm>
        </p:spPr>
        <p:txBody>
          <a:bodyPr/>
          <a:lstStyle/>
          <a:p>
            <a:pPr eaLnBrk="1" hangingPunct="1">
              <a:lnSpc>
                <a:spcPct val="80000"/>
              </a:lnSpc>
            </a:pPr>
            <a:r>
              <a:rPr lang="en-US" altLang="en-US" smtClean="0"/>
              <a:t>include enteric infections</a:t>
            </a:r>
            <a:r>
              <a:rPr lang="en-US" altLang="en-US" b="1" smtClean="0"/>
              <a:t> </a:t>
            </a:r>
            <a:r>
              <a:rPr lang="en-US" altLang="en-US" b="1" smtClean="0">
                <a:solidFill>
                  <a:srgbClr val="FF0000"/>
                </a:solidFill>
              </a:rPr>
              <a:t>such as: </a:t>
            </a:r>
          </a:p>
          <a:p>
            <a:pPr eaLnBrk="1" hangingPunct="1">
              <a:lnSpc>
                <a:spcPct val="80000"/>
              </a:lnSpc>
            </a:pPr>
            <a:r>
              <a:rPr lang="en-US" altLang="en-US" b="1" smtClean="0">
                <a:solidFill>
                  <a:srgbClr val="FF0000"/>
                </a:solidFill>
              </a:rPr>
              <a:t>dysentery</a:t>
            </a:r>
          </a:p>
          <a:p>
            <a:pPr eaLnBrk="1" hangingPunct="1">
              <a:lnSpc>
                <a:spcPct val="80000"/>
              </a:lnSpc>
            </a:pPr>
            <a:r>
              <a:rPr lang="en-US" altLang="en-US" b="1" smtClean="0">
                <a:solidFill>
                  <a:srgbClr val="FF0000"/>
                </a:solidFill>
              </a:rPr>
              <a:t>diarrhoea</a:t>
            </a:r>
          </a:p>
          <a:p>
            <a:pPr eaLnBrk="1" hangingPunct="1">
              <a:lnSpc>
                <a:spcPct val="80000"/>
              </a:lnSpc>
            </a:pPr>
            <a:r>
              <a:rPr lang="en-US" altLang="en-US" b="1" smtClean="0">
                <a:solidFill>
                  <a:srgbClr val="FF0000"/>
                </a:solidFill>
              </a:rPr>
              <a:t>Typhoid</a:t>
            </a:r>
          </a:p>
          <a:p>
            <a:pPr eaLnBrk="1" hangingPunct="1">
              <a:lnSpc>
                <a:spcPct val="80000"/>
              </a:lnSpc>
            </a:pPr>
            <a:r>
              <a:rPr lang="en-US" altLang="en-US" b="1" smtClean="0">
                <a:solidFill>
                  <a:srgbClr val="FF0000"/>
                </a:solidFill>
              </a:rPr>
              <a:t>cholera </a:t>
            </a:r>
          </a:p>
          <a:p>
            <a:pPr eaLnBrk="1" hangingPunct="1">
              <a:lnSpc>
                <a:spcPct val="80000"/>
              </a:lnSpc>
            </a:pPr>
            <a:r>
              <a:rPr lang="en-US" altLang="en-US" b="1" smtClean="0">
                <a:solidFill>
                  <a:srgbClr val="FF0000"/>
                </a:solidFill>
              </a:rPr>
              <a:t>and certain helminth infections)</a:t>
            </a:r>
          </a:p>
          <a:p>
            <a:pPr eaLnBrk="1" hangingPunct="1">
              <a:lnSpc>
                <a:spcPct val="80000"/>
              </a:lnSpc>
            </a:pPr>
            <a:r>
              <a:rPr lang="en-US" altLang="en-US" b="1" smtClean="0">
                <a:solidFill>
                  <a:srgbClr val="FF0000"/>
                </a:solidFill>
              </a:rPr>
              <a:t> eye infections (such as trachoma and epidemic conjunctivitis) </a:t>
            </a:r>
          </a:p>
          <a:p>
            <a:pPr eaLnBrk="1" hangingPunct="1">
              <a:lnSpc>
                <a:spcPct val="80000"/>
              </a:lnSpc>
            </a:pPr>
            <a:r>
              <a:rPr lang="en-US" altLang="en-US" b="1" smtClean="0">
                <a:solidFill>
                  <a:srgbClr val="FF0000"/>
                </a:solidFill>
              </a:rPr>
              <a:t> poliomyelitis </a:t>
            </a:r>
          </a:p>
          <a:p>
            <a:pPr eaLnBrk="1" hangingPunct="1">
              <a:lnSpc>
                <a:spcPct val="80000"/>
              </a:lnSpc>
            </a:pPr>
            <a:r>
              <a:rPr lang="en-US" altLang="en-US" b="1" smtClean="0">
                <a:solidFill>
                  <a:srgbClr val="FF0000"/>
                </a:solidFill>
              </a:rPr>
              <a:t>and certain skin infections (such as yaws, cutaneous diphtheria, some mycoses and leprosy).</a:t>
            </a:r>
          </a:p>
        </p:txBody>
      </p:sp>
    </p:spTree>
    <p:extLst>
      <p:ext uri="{BB962C8B-B14F-4D97-AF65-F5344CB8AC3E}">
        <p14:creationId xmlns:p14="http://schemas.microsoft.com/office/powerpoint/2010/main" val="20224211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a:xfrm>
            <a:off x="1524001" y="428625"/>
            <a:ext cx="8786813" cy="1143000"/>
          </a:xfrm>
          <a:noFill/>
        </p:spPr>
        <p:txBody>
          <a:bodyPr vert="horz" wrap="square" lIns="92075" tIns="46038" rIns="92075" bIns="46038" numCol="1" anchor="b" anchorCtr="0" compatLnSpc="1">
            <a:prstTxWarp prst="textNoShape">
              <a:avLst/>
            </a:prstTxWarp>
          </a:bodyPr>
          <a:lstStyle/>
          <a:p>
            <a:pPr eaLnBrk="1" hangingPunct="1"/>
            <a:r>
              <a:rPr lang="en-US" altLang="en-US" b="1" i="1" smtClean="0">
                <a:solidFill>
                  <a:srgbClr val="0000CC"/>
                </a:solidFill>
              </a:rPr>
              <a:t>Stomoxys calcitrans </a:t>
            </a:r>
            <a:r>
              <a:rPr lang="en-US" altLang="en-US" smtClean="0"/>
              <a:t>- </a:t>
            </a:r>
            <a:r>
              <a:rPr lang="en-US" altLang="en-US" b="1" smtClean="0"/>
              <a:t>stable fly</a:t>
            </a:r>
          </a:p>
        </p:txBody>
      </p:sp>
      <p:sp>
        <p:nvSpPr>
          <p:cNvPr id="701443" name="Rectangle 3"/>
          <p:cNvSpPr>
            <a:spLocks noGrp="1" noChangeArrowheads="1"/>
          </p:cNvSpPr>
          <p:nvPr>
            <p:ph type="body" sz="half" idx="1"/>
          </p:nvPr>
        </p:nvSpPr>
        <p:spPr>
          <a:xfrm>
            <a:off x="1981200" y="3071813"/>
            <a:ext cx="7329488" cy="3054350"/>
          </a:xfrm>
          <a:noFill/>
        </p:spPr>
        <p:txBody>
          <a:bodyPr vert="horz" wrap="square" lIns="92075" tIns="46038" rIns="92075" bIns="46038" numCol="1" anchor="t" anchorCtr="0" compatLnSpc="1">
            <a:prstTxWarp prst="textNoShape">
              <a:avLst/>
            </a:prstTxWarp>
          </a:bodyPr>
          <a:lstStyle/>
          <a:p>
            <a:pPr eaLnBrk="1" hangingPunct="1">
              <a:lnSpc>
                <a:spcPct val="90000"/>
              </a:lnSpc>
            </a:pPr>
            <a:r>
              <a:rPr lang="en-US" altLang="en-US" sz="2800">
                <a:solidFill>
                  <a:srgbClr val="006600"/>
                </a:solidFill>
              </a:rPr>
              <a:t>Morphology - Resembles house fly but has biting/sucking mouth parts: pointed, shiny black proboscis, bayonet-like in front of head.</a:t>
            </a:r>
          </a:p>
          <a:p>
            <a:pPr eaLnBrk="1" hangingPunct="1">
              <a:lnSpc>
                <a:spcPct val="90000"/>
              </a:lnSpc>
            </a:pPr>
            <a:r>
              <a:rPr lang="en-US" altLang="en-US" sz="2800">
                <a:solidFill>
                  <a:srgbClr val="006600"/>
                </a:solidFill>
              </a:rPr>
              <a:t> Aristae (bristles) on antennae have setae (hairs) on upper sides only.</a:t>
            </a:r>
          </a:p>
        </p:txBody>
      </p:sp>
      <p:sp>
        <p:nvSpPr>
          <p:cNvPr id="701444" name="Text Box 6"/>
          <p:cNvSpPr txBox="1">
            <a:spLocks noChangeArrowheads="1"/>
          </p:cNvSpPr>
          <p:nvPr/>
        </p:nvSpPr>
        <p:spPr bwMode="auto">
          <a:xfrm rot="16200000">
            <a:off x="5793165" y="-442118"/>
            <a:ext cx="677108"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 stable fly(5-6mm)</a:t>
            </a: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4400" b="1" i="0" u="none" strike="noStrike" kern="1200" cap="none" spc="0" normalizeH="0" baseline="0" noProof="0">
              <a:ln>
                <a:noFill/>
              </a:ln>
              <a:solidFill>
                <a:srgbClr val="99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130058"/>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Text Box 2"/>
          <p:cNvSpPr txBox="1">
            <a:spLocks noChangeArrowheads="1"/>
          </p:cNvSpPr>
          <p:nvPr/>
        </p:nvSpPr>
        <p:spPr bwMode="auto">
          <a:xfrm>
            <a:off x="3886201" y="0"/>
            <a:ext cx="4246563" cy="7699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ahoma" pitchFamily="34" charset="0"/>
                <a:ea typeface="+mn-ea"/>
                <a:cs typeface="Arial" charset="0"/>
              </a:rPr>
              <a:t>STABLE FLY</a:t>
            </a:r>
          </a:p>
        </p:txBody>
      </p:sp>
      <p:pic>
        <p:nvPicPr>
          <p:cNvPr id="704515" name="Picture 3" descr="f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4357688"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4516" name="Text Box 4"/>
          <p:cNvSpPr txBox="1">
            <a:spLocks noChangeArrowheads="1"/>
          </p:cNvSpPr>
          <p:nvPr/>
        </p:nvSpPr>
        <p:spPr bwMode="auto">
          <a:xfrm>
            <a:off x="2209800" y="4318001"/>
            <a:ext cx="7727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FF"/>
                </a:solidFill>
                <a:effectLst/>
                <a:uLnTx/>
                <a:uFillTx/>
                <a:latin typeface="Arial" panose="020B0604020202020204" pitchFamily="34" charset="0"/>
                <a:ea typeface="+mn-ea"/>
                <a:cs typeface="Arial" panose="020B0604020202020204" pitchFamily="34" charset="0"/>
              </a:rPr>
              <a:t>Bayonet-like mouthparts		Stable fly	House fly</a:t>
            </a:r>
          </a:p>
        </p:txBody>
      </p:sp>
      <p:pic>
        <p:nvPicPr>
          <p:cNvPr id="704517" name="Picture 5" descr="house_fly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1214438"/>
            <a:ext cx="46434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9894" name="Text Box 6"/>
          <p:cNvSpPr txBox="1">
            <a:spLocks noChangeArrowheads="1"/>
          </p:cNvSpPr>
          <p:nvPr/>
        </p:nvSpPr>
        <p:spPr bwMode="auto">
          <a:xfrm>
            <a:off x="2524125" y="4848225"/>
            <a:ext cx="7315200" cy="193833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 Both male and female are blood-sucking</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 Attracted to dark colors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 Breeding sites: manure, straw</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 Control: similar to house flies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Arial" charset="0"/>
              </a:rPr>
              <a:t> </a:t>
            </a:r>
            <a:r>
              <a:rPr kumimoji="0" lang="en-US" sz="2400" b="1" i="0" u="none" strike="noStrike" kern="1200" cap="none" spc="0" normalizeH="0" baseline="0" noProof="0" dirty="0">
                <a:ln>
                  <a:noFill/>
                </a:ln>
                <a:solidFill>
                  <a:srgbClr val="006600"/>
                </a:solidFill>
                <a:effectLst/>
                <a:uLnTx/>
                <a:uFillTx/>
                <a:latin typeface="Arial" charset="0"/>
                <a:ea typeface="+mn-ea"/>
                <a:cs typeface="Arial" charset="0"/>
              </a:rPr>
              <a:t>SANITATION</a:t>
            </a:r>
            <a:r>
              <a:rPr kumimoji="0" lang="en-US" sz="2400" b="1" i="0" u="none" strike="noStrike" kern="1200" cap="none" spc="0" normalizeH="0" baseline="0" noProof="0" dirty="0">
                <a:ln>
                  <a:noFill/>
                </a:ln>
                <a:solidFill>
                  <a:srgbClr val="99CC00"/>
                </a:solidFill>
                <a:effectLst>
                  <a:outerShdw blurRad="38100" dist="38100" dir="2700000" algn="tl">
                    <a:srgbClr val="000000"/>
                  </a:outerShdw>
                </a:effectLst>
                <a:uLnTx/>
                <a:uFillTx/>
                <a:latin typeface="Arial" charset="0"/>
                <a:ea typeface="+mn-ea"/>
                <a:cs typeface="Arial" charset="0"/>
              </a:rPr>
              <a:t>!</a:t>
            </a:r>
          </a:p>
        </p:txBody>
      </p:sp>
    </p:spTree>
    <p:extLst>
      <p:ext uri="{BB962C8B-B14F-4D97-AF65-F5344CB8AC3E}">
        <p14:creationId xmlns:p14="http://schemas.microsoft.com/office/powerpoint/2010/main" val="3155143750"/>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1919288" y="188914"/>
            <a:ext cx="8229600" cy="503237"/>
          </a:xfrm>
        </p:spPr>
        <p:txBody>
          <a:bodyPr/>
          <a:lstStyle/>
          <a:p>
            <a:pPr eaLnBrk="1" hangingPunct="1"/>
            <a:r>
              <a:rPr lang="en-US" altLang="en-US" sz="2800"/>
              <a:t>Stable flies (</a:t>
            </a:r>
            <a:r>
              <a:rPr lang="en-US" altLang="en-US" sz="2800" b="1" i="1">
                <a:solidFill>
                  <a:schemeClr val="accent2"/>
                </a:solidFill>
              </a:rPr>
              <a:t>Stomoxys calciteranas</a:t>
            </a:r>
            <a:r>
              <a:rPr lang="en-US" altLang="en-US" sz="2800"/>
              <a:t>) occur around the world</a:t>
            </a:r>
          </a:p>
        </p:txBody>
      </p:sp>
      <p:sp>
        <p:nvSpPr>
          <p:cNvPr id="708611" name="Rectangle 3"/>
          <p:cNvSpPr>
            <a:spLocks noGrp="1" noChangeArrowheads="1"/>
          </p:cNvSpPr>
          <p:nvPr>
            <p:ph type="body" idx="1"/>
          </p:nvPr>
        </p:nvSpPr>
        <p:spPr>
          <a:xfrm>
            <a:off x="1524000" y="1357314"/>
            <a:ext cx="8858250" cy="4714875"/>
          </a:xfrm>
        </p:spPr>
        <p:txBody>
          <a:bodyPr/>
          <a:lstStyle/>
          <a:p>
            <a:pPr eaLnBrk="1" hangingPunct="1">
              <a:lnSpc>
                <a:spcPct val="80000"/>
              </a:lnSpc>
            </a:pPr>
            <a:r>
              <a:rPr lang="en-US" altLang="en-US" sz="3600" dirty="0">
                <a:solidFill>
                  <a:srgbClr val="FF0000"/>
                </a:solidFill>
              </a:rPr>
              <a:t>They are not important as vectors of disease. </a:t>
            </a:r>
            <a:endParaRPr lang="en-US" altLang="en-US" sz="3600" dirty="0" smtClean="0">
              <a:solidFill>
                <a:srgbClr val="FF0000"/>
              </a:solidFill>
            </a:endParaRPr>
          </a:p>
          <a:p>
            <a:pPr eaLnBrk="1" hangingPunct="1">
              <a:lnSpc>
                <a:spcPct val="80000"/>
              </a:lnSpc>
            </a:pPr>
            <a:endParaRPr lang="en-US" altLang="en-US" sz="3600" dirty="0">
              <a:solidFill>
                <a:srgbClr val="FF0000"/>
              </a:solidFill>
            </a:endParaRPr>
          </a:p>
          <a:p>
            <a:pPr eaLnBrk="1" hangingPunct="1">
              <a:lnSpc>
                <a:spcPct val="80000"/>
              </a:lnSpc>
            </a:pPr>
            <a:r>
              <a:rPr lang="en-US" altLang="en-US" sz="3600" dirty="0">
                <a:solidFill>
                  <a:srgbClr val="FF0000"/>
                </a:solidFill>
              </a:rPr>
              <a:t>However, in South America they sometimes play a role in the transmission of </a:t>
            </a:r>
            <a:r>
              <a:rPr lang="en-US" altLang="en-US" sz="3600" dirty="0" err="1">
                <a:solidFill>
                  <a:srgbClr val="FF0000"/>
                </a:solidFill>
              </a:rPr>
              <a:t>myiasis</a:t>
            </a:r>
            <a:r>
              <a:rPr lang="en-US" altLang="en-US" sz="3600" dirty="0">
                <a:solidFill>
                  <a:srgbClr val="FF0000"/>
                </a:solidFill>
              </a:rPr>
              <a:t> by carrying the eggs of the</a:t>
            </a:r>
            <a:r>
              <a:rPr lang="en-US" altLang="en-US" sz="3600" dirty="0"/>
              <a:t> </a:t>
            </a:r>
            <a:r>
              <a:rPr lang="en-US" altLang="en-US" sz="3600" b="1" dirty="0" err="1"/>
              <a:t>myiasis</a:t>
            </a:r>
            <a:r>
              <a:rPr lang="en-US" altLang="en-US" sz="3600" b="1" dirty="0"/>
              <a:t>-producing fly </a:t>
            </a:r>
            <a:r>
              <a:rPr lang="en-US" altLang="en-US" sz="3600" b="1" i="1" dirty="0" err="1">
                <a:solidFill>
                  <a:schemeClr val="accent2"/>
                </a:solidFill>
              </a:rPr>
              <a:t>Dermatobia</a:t>
            </a:r>
            <a:r>
              <a:rPr lang="en-US" altLang="en-US" sz="3600" b="1" i="1" dirty="0">
                <a:solidFill>
                  <a:schemeClr val="accent2"/>
                </a:solidFill>
              </a:rPr>
              <a:t> </a:t>
            </a:r>
            <a:r>
              <a:rPr lang="en-US" altLang="en-US" sz="3600" b="1" i="1" dirty="0" err="1">
                <a:solidFill>
                  <a:schemeClr val="accent2"/>
                </a:solidFill>
              </a:rPr>
              <a:t>hominis</a:t>
            </a:r>
            <a:r>
              <a:rPr lang="en-US" altLang="en-US" sz="3600" b="1" dirty="0">
                <a:solidFill>
                  <a:schemeClr val="accent2"/>
                </a:solidFill>
              </a:rPr>
              <a:t>.</a:t>
            </a:r>
          </a:p>
          <a:p>
            <a:pPr eaLnBrk="1" hangingPunct="1">
              <a:lnSpc>
                <a:spcPct val="80000"/>
              </a:lnSpc>
            </a:pPr>
            <a:r>
              <a:rPr lang="en-US" altLang="en-US" sz="3600" dirty="0"/>
              <a:t> </a:t>
            </a:r>
          </a:p>
        </p:txBody>
      </p:sp>
    </p:spTree>
    <p:extLst>
      <p:ext uri="{BB962C8B-B14F-4D97-AF65-F5344CB8AC3E}">
        <p14:creationId xmlns:p14="http://schemas.microsoft.com/office/powerpoint/2010/main" val="2465340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5" descr="20061006AAM2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715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1144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p:txBody>
          <a:bodyPr/>
          <a:lstStyle/>
          <a:p>
            <a:pPr eaLnBrk="1" hangingPunct="1"/>
            <a:r>
              <a:rPr lang="en-US" altLang="en-US" smtClean="0"/>
              <a:t>African Sleeping Sickness</a:t>
            </a:r>
          </a:p>
        </p:txBody>
      </p:sp>
      <p:sp>
        <p:nvSpPr>
          <p:cNvPr id="1772547" name="Rectangle 3"/>
          <p:cNvSpPr>
            <a:spLocks noGrp="1" noChangeArrowheads="1"/>
          </p:cNvSpPr>
          <p:nvPr>
            <p:ph type="body" idx="1"/>
          </p:nvPr>
        </p:nvSpPr>
        <p:spPr/>
        <p:txBody>
          <a:bodyPr/>
          <a:lstStyle/>
          <a:p>
            <a:pPr eaLnBrk="1" hangingPunct="1"/>
            <a:r>
              <a:rPr lang="en-US" altLang="en-US" smtClean="0"/>
              <a:t>Caused by </a:t>
            </a:r>
            <a:r>
              <a:rPr lang="en-US" altLang="en-US" i="1" smtClean="0"/>
              <a:t>Trypanosoma gambiense</a:t>
            </a:r>
            <a:r>
              <a:rPr lang="en-US" altLang="en-US" smtClean="0"/>
              <a:t> and </a:t>
            </a:r>
            <a:r>
              <a:rPr lang="en-US" altLang="en-US" i="1" smtClean="0"/>
              <a:t>T. rhodiense.</a:t>
            </a:r>
          </a:p>
          <a:p>
            <a:pPr lvl="1" eaLnBrk="1" hangingPunct="1"/>
            <a:r>
              <a:rPr lang="en-US" altLang="en-US" b="1" i="1" smtClean="0">
                <a:solidFill>
                  <a:srgbClr val="0000CC"/>
                </a:solidFill>
              </a:rPr>
              <a:t>T. gambiense causes a </a:t>
            </a:r>
            <a:r>
              <a:rPr lang="en-US" altLang="en-US" b="1" smtClean="0">
                <a:solidFill>
                  <a:srgbClr val="0000CC"/>
                </a:solidFill>
              </a:rPr>
              <a:t>chronic form that is found in west central and central Africa.</a:t>
            </a:r>
          </a:p>
          <a:p>
            <a:pPr lvl="2" eaLnBrk="1" hangingPunct="1"/>
            <a:r>
              <a:rPr lang="en-US" altLang="en-US" smtClean="0"/>
              <a:t>Attacks CNS, often fatal</a:t>
            </a:r>
          </a:p>
          <a:p>
            <a:pPr lvl="2" eaLnBrk="1" hangingPunct="1"/>
            <a:r>
              <a:rPr lang="en-US" altLang="en-US" smtClean="0"/>
              <a:t>Wild animals do not serve as reservoir hosts</a:t>
            </a:r>
          </a:p>
          <a:p>
            <a:pPr lvl="1" eaLnBrk="1" hangingPunct="1"/>
            <a:r>
              <a:rPr lang="en-US" altLang="en-US" b="1" i="1" smtClean="0">
                <a:solidFill>
                  <a:srgbClr val="0000CC"/>
                </a:solidFill>
              </a:rPr>
              <a:t>T. rhodiense </a:t>
            </a:r>
            <a:r>
              <a:rPr lang="en-US" altLang="en-US" b="1" smtClean="0">
                <a:solidFill>
                  <a:srgbClr val="0000CC"/>
                </a:solidFill>
              </a:rPr>
              <a:t>causes an acute form in east central and central Africa</a:t>
            </a:r>
            <a:r>
              <a:rPr lang="en-US" altLang="en-US" i="1" smtClean="0"/>
              <a:t>.</a:t>
            </a:r>
          </a:p>
          <a:p>
            <a:pPr lvl="1" eaLnBrk="1" hangingPunct="1"/>
            <a:r>
              <a:rPr lang="en-US" altLang="en-US" smtClean="0"/>
              <a:t>Wild animals serve as reservoir hosts.</a:t>
            </a:r>
            <a:endParaRPr lang="en-US" altLang="en-US" i="1" smtClean="0"/>
          </a:p>
        </p:txBody>
      </p:sp>
    </p:spTree>
    <p:extLst>
      <p:ext uri="{BB962C8B-B14F-4D97-AF65-F5344CB8AC3E}">
        <p14:creationId xmlns:p14="http://schemas.microsoft.com/office/powerpoint/2010/main" val="353479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72547">
                                            <p:txEl>
                                              <p:pRg st="0" end="0"/>
                                            </p:txEl>
                                          </p:spTgt>
                                        </p:tgtEl>
                                        <p:attrNameLst>
                                          <p:attrName>style.visibility</p:attrName>
                                        </p:attrNameLst>
                                      </p:cBhvr>
                                      <p:to>
                                        <p:strVal val="visible"/>
                                      </p:to>
                                    </p:set>
                                    <p:anim calcmode="lin" valueType="num">
                                      <p:cBhvr additive="base">
                                        <p:cTn id="7" dur="500" fill="hold"/>
                                        <p:tgtEl>
                                          <p:spTgt spid="17725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2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772547">
                                            <p:txEl>
                                              <p:pRg st="1" end="1"/>
                                            </p:txEl>
                                          </p:spTgt>
                                        </p:tgtEl>
                                        <p:attrNameLst>
                                          <p:attrName>style.visibility</p:attrName>
                                        </p:attrNameLst>
                                      </p:cBhvr>
                                      <p:to>
                                        <p:strVal val="visible"/>
                                      </p:to>
                                    </p:set>
                                    <p:anim calcmode="lin" valueType="num">
                                      <p:cBhvr additive="base">
                                        <p:cTn id="13" dur="500" fill="hold"/>
                                        <p:tgtEl>
                                          <p:spTgt spid="17725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72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772547">
                                            <p:txEl>
                                              <p:pRg st="2" end="2"/>
                                            </p:txEl>
                                          </p:spTgt>
                                        </p:tgtEl>
                                        <p:attrNameLst>
                                          <p:attrName>style.visibility</p:attrName>
                                        </p:attrNameLst>
                                      </p:cBhvr>
                                      <p:to>
                                        <p:strVal val="visible"/>
                                      </p:to>
                                    </p:set>
                                    <p:anim calcmode="lin" valueType="num">
                                      <p:cBhvr additive="base">
                                        <p:cTn id="19" dur="500" fill="hold"/>
                                        <p:tgtEl>
                                          <p:spTgt spid="17725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72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772547">
                                            <p:txEl>
                                              <p:pRg st="3" end="3"/>
                                            </p:txEl>
                                          </p:spTgt>
                                        </p:tgtEl>
                                        <p:attrNameLst>
                                          <p:attrName>style.visibility</p:attrName>
                                        </p:attrNameLst>
                                      </p:cBhvr>
                                      <p:to>
                                        <p:strVal val="visible"/>
                                      </p:to>
                                    </p:set>
                                    <p:anim calcmode="lin" valueType="num">
                                      <p:cBhvr additive="base">
                                        <p:cTn id="25" dur="500" fill="hold"/>
                                        <p:tgtEl>
                                          <p:spTgt spid="17725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725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772547">
                                            <p:txEl>
                                              <p:pRg st="4" end="4"/>
                                            </p:txEl>
                                          </p:spTgt>
                                        </p:tgtEl>
                                        <p:attrNameLst>
                                          <p:attrName>style.visibility</p:attrName>
                                        </p:attrNameLst>
                                      </p:cBhvr>
                                      <p:to>
                                        <p:strVal val="visible"/>
                                      </p:to>
                                    </p:set>
                                    <p:anim calcmode="lin" valueType="num">
                                      <p:cBhvr additive="base">
                                        <p:cTn id="31" dur="500" fill="hold"/>
                                        <p:tgtEl>
                                          <p:spTgt spid="17725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725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772547">
                                            <p:txEl>
                                              <p:pRg st="5" end="5"/>
                                            </p:txEl>
                                          </p:spTgt>
                                        </p:tgtEl>
                                        <p:attrNameLst>
                                          <p:attrName>style.visibility</p:attrName>
                                        </p:attrNameLst>
                                      </p:cBhvr>
                                      <p:to>
                                        <p:strVal val="visible"/>
                                      </p:to>
                                    </p:set>
                                    <p:anim calcmode="lin" valueType="num">
                                      <p:cBhvr additive="base">
                                        <p:cTn id="37" dur="500" fill="hold"/>
                                        <p:tgtEl>
                                          <p:spTgt spid="17725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725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547" grpId="0" build="p" bldLvl="3"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a:xfrm>
            <a:off x="1981200" y="274639"/>
            <a:ext cx="8229600" cy="561975"/>
          </a:xfrm>
        </p:spPr>
        <p:txBody>
          <a:bodyPr/>
          <a:lstStyle/>
          <a:p>
            <a:pPr eaLnBrk="1" hangingPunct="1"/>
            <a:r>
              <a:rPr lang="en-US" altLang="en-US" sz="3200">
                <a:solidFill>
                  <a:srgbClr val="0000CC"/>
                </a:solidFill>
              </a:rPr>
              <a:t>Tsetse flies are robust, 6-15 mm in length</a:t>
            </a:r>
          </a:p>
        </p:txBody>
      </p:sp>
      <p:sp>
        <p:nvSpPr>
          <p:cNvPr id="715779" name="Rectangle 3"/>
          <p:cNvSpPr>
            <a:spLocks noGrp="1" noChangeArrowheads="1"/>
          </p:cNvSpPr>
          <p:nvPr>
            <p:ph type="body" idx="1"/>
          </p:nvPr>
        </p:nvSpPr>
        <p:spPr>
          <a:xfrm>
            <a:off x="966651" y="1214438"/>
            <a:ext cx="10358846" cy="5357812"/>
          </a:xfrm>
        </p:spPr>
        <p:txBody>
          <a:bodyPr/>
          <a:lstStyle/>
          <a:p>
            <a:pPr eaLnBrk="1" hangingPunct="1"/>
            <a:r>
              <a:rPr lang="en-US" altLang="en-US" sz="2800" dirty="0"/>
              <a:t>can be distinguished from other biting flies by their forward-pointing mouthparts (proboscis) and characteristic wing venation .</a:t>
            </a:r>
          </a:p>
          <a:p>
            <a:pPr eaLnBrk="1" hangingPunct="1"/>
            <a:r>
              <a:rPr lang="en-US" altLang="en-US" sz="2800" dirty="0">
                <a:solidFill>
                  <a:srgbClr val="FF0000"/>
                </a:solidFill>
              </a:rPr>
              <a:t>There are about 30 known species and subspecies of tsetse flies belonging to the genus </a:t>
            </a:r>
            <a:r>
              <a:rPr lang="en-US" altLang="en-US" sz="3600" b="1" i="1" dirty="0" err="1">
                <a:solidFill>
                  <a:srgbClr val="0000CC"/>
                </a:solidFill>
              </a:rPr>
              <a:t>Glossina</a:t>
            </a:r>
            <a:r>
              <a:rPr lang="en-US" altLang="en-US" sz="3600" b="1" dirty="0">
                <a:solidFill>
                  <a:srgbClr val="0000CC"/>
                </a:solidFill>
              </a:rPr>
              <a:t> </a:t>
            </a:r>
            <a:endParaRPr lang="en-US" altLang="en-US" sz="2800" b="1" dirty="0">
              <a:solidFill>
                <a:srgbClr val="0000CC"/>
              </a:solidFill>
            </a:endParaRPr>
          </a:p>
          <a:p>
            <a:pPr eaLnBrk="1" hangingPunct="1"/>
            <a:r>
              <a:rPr lang="en-US" altLang="en-US" sz="2800" dirty="0"/>
              <a:t>They can be divided into three distinct groups or </a:t>
            </a:r>
          </a:p>
          <a:p>
            <a:pPr eaLnBrk="1" hangingPunct="1"/>
            <a:r>
              <a:rPr lang="en-US" altLang="en-US" sz="3600" b="1" i="1" dirty="0" err="1">
                <a:solidFill>
                  <a:srgbClr val="0000CC"/>
                </a:solidFill>
              </a:rPr>
              <a:t>Glossina</a:t>
            </a:r>
            <a:r>
              <a:rPr lang="en-US" altLang="en-US" sz="3600" b="1" i="1" dirty="0">
                <a:solidFill>
                  <a:schemeClr val="accent2"/>
                </a:solidFill>
              </a:rPr>
              <a:t>  </a:t>
            </a:r>
            <a:r>
              <a:rPr lang="en-US" altLang="en-US" sz="3600" b="1" i="1" dirty="0" err="1">
                <a:solidFill>
                  <a:schemeClr val="accent2"/>
                </a:solidFill>
              </a:rPr>
              <a:t>fusca</a:t>
            </a:r>
            <a:r>
              <a:rPr lang="en-US" altLang="en-US" sz="3600" b="1" dirty="0">
                <a:solidFill>
                  <a:schemeClr val="folHlink"/>
                </a:solidFill>
              </a:rPr>
              <a:t> </a:t>
            </a:r>
          </a:p>
          <a:p>
            <a:pPr eaLnBrk="1" hangingPunct="1"/>
            <a:r>
              <a:rPr lang="en-US" altLang="en-US" sz="3600" b="1" i="1" dirty="0" err="1">
                <a:solidFill>
                  <a:srgbClr val="0000CC"/>
                </a:solidFill>
              </a:rPr>
              <a:t>Glossina</a:t>
            </a:r>
            <a:r>
              <a:rPr lang="en-US" altLang="en-US" sz="3600" b="1" i="1" dirty="0">
                <a:solidFill>
                  <a:srgbClr val="0000CC"/>
                </a:solidFill>
              </a:rPr>
              <a:t>  </a:t>
            </a:r>
            <a:r>
              <a:rPr lang="en-US" altLang="en-US" sz="3600" b="1" i="1" dirty="0">
                <a:solidFill>
                  <a:schemeClr val="accent2"/>
                </a:solidFill>
              </a:rPr>
              <a:t>palpalis</a:t>
            </a:r>
            <a:endParaRPr lang="en-US" altLang="en-US" sz="3600" b="1" dirty="0">
              <a:solidFill>
                <a:schemeClr val="folHlink"/>
              </a:solidFill>
            </a:endParaRPr>
          </a:p>
          <a:p>
            <a:pPr eaLnBrk="1" hangingPunct="1"/>
            <a:r>
              <a:rPr lang="en-US" altLang="en-US" sz="3600" b="1" i="1" dirty="0" err="1">
                <a:solidFill>
                  <a:srgbClr val="0000CC"/>
                </a:solidFill>
              </a:rPr>
              <a:t>Glossina</a:t>
            </a:r>
            <a:r>
              <a:rPr lang="en-US" altLang="en-US" sz="3600" b="1" i="1" dirty="0">
                <a:solidFill>
                  <a:schemeClr val="accent2"/>
                </a:solidFill>
              </a:rPr>
              <a:t> </a:t>
            </a:r>
            <a:r>
              <a:rPr lang="en-US" altLang="en-US" sz="3600" b="1" i="1" dirty="0" err="1">
                <a:solidFill>
                  <a:schemeClr val="accent2"/>
                </a:solidFill>
              </a:rPr>
              <a:t>morsitans</a:t>
            </a:r>
            <a:endParaRPr lang="en-US" altLang="en-US" sz="3600" b="1" dirty="0"/>
          </a:p>
          <a:p>
            <a:pPr eaLnBrk="1" hangingPunct="1"/>
            <a:r>
              <a:rPr lang="en-US" altLang="en-US" sz="2800" dirty="0"/>
              <a:t> </a:t>
            </a:r>
          </a:p>
        </p:txBody>
      </p:sp>
    </p:spTree>
    <p:extLst>
      <p:ext uri="{BB962C8B-B14F-4D97-AF65-F5344CB8AC3E}">
        <p14:creationId xmlns:p14="http://schemas.microsoft.com/office/powerpoint/2010/main" val="321739852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898" name="Picture 4" descr="p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38"/>
            <a:ext cx="9144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899" name="Text Box 5"/>
          <p:cNvSpPr txBox="1">
            <a:spLocks noChangeArrowheads="1"/>
          </p:cNvSpPr>
          <p:nvPr/>
        </p:nvSpPr>
        <p:spPr bwMode="auto">
          <a:xfrm>
            <a:off x="3572174" y="2951163"/>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20900" name="Text Box 6"/>
          <p:cNvSpPr txBox="1">
            <a:spLocks noChangeArrowheads="1"/>
          </p:cNvSpPr>
          <p:nvPr/>
        </p:nvSpPr>
        <p:spPr bwMode="auto">
          <a:xfrm rot="16200000">
            <a:off x="2973256" y="-2681334"/>
            <a:ext cx="2400657" cy="834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African sleeping sickness usually starts with </a:t>
            </a: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headaches, irregular fevers, </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swollen(</a:t>
            </a:r>
            <a:r>
              <a:rPr kumimoji="0" lang="en-US" altLang="en-US" sz="2400" b="1" i="0" u="none" strike="noStrike" kern="1200" cap="none" spc="0" normalizeH="0" baseline="0" noProof="0" dirty="0" smtClean="0">
                <a:ln>
                  <a:noFill/>
                </a:ln>
                <a:solidFill>
                  <a:srgbClr val="FF0000"/>
                </a:solidFill>
                <a:effectLst/>
                <a:uLnTx/>
                <a:uFillTx/>
                <a:latin typeface="Arial"/>
                <a:ea typeface="+mn-ea"/>
                <a:cs typeface="Arial"/>
              </a:rPr>
              <a:t> inflamed)</a:t>
            </a:r>
            <a:r>
              <a:rPr kumimoji="0" lang="en-US" altLang="en-US" sz="2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tissues and joint pains</a:t>
            </a:r>
            <a:r>
              <a:rPr kumimoji="0" lang="en-US" alt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At a later stage the brain becomes affected, which results in mental deterioration, coma (the sleeping stage) and death</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US" alt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45334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2"/>
          <p:cNvSpPr>
            <a:spLocks noGrp="1" noChangeArrowheads="1"/>
          </p:cNvSpPr>
          <p:nvPr>
            <p:ph type="title"/>
          </p:nvPr>
        </p:nvSpPr>
        <p:spPr>
          <a:xfrm>
            <a:off x="4800600" y="533400"/>
            <a:ext cx="2667000" cy="838200"/>
          </a:xfrm>
        </p:spPr>
        <p:txBody>
          <a:bodyPr vert="horz" wrap="square" lIns="92075" tIns="46038" rIns="92075" bIns="46038" numCol="1" anchor="ctr" anchorCtr="0" compatLnSpc="1">
            <a:prstTxWarp prst="textNoShape">
              <a:avLst/>
            </a:prstTxWarp>
          </a:bodyPr>
          <a:lstStyle/>
          <a:p>
            <a:pPr eaLnBrk="1" hangingPunct="1">
              <a:defRPr/>
            </a:pPr>
            <a:r>
              <a:rPr lang="en-US" sz="4800" b="1" u="sng">
                <a:solidFill>
                  <a:srgbClr val="006600"/>
                </a:solidFill>
                <a:effectLst>
                  <a:outerShdw blurRad="38100" dist="38100" dir="2700000" algn="tl">
                    <a:srgbClr val="000000"/>
                  </a:outerShdw>
                </a:effectLst>
              </a:rPr>
              <a:t>Myiasis</a:t>
            </a:r>
          </a:p>
        </p:txBody>
      </p:sp>
      <p:sp>
        <p:nvSpPr>
          <p:cNvPr id="723971" name="Rectangle 3"/>
          <p:cNvSpPr>
            <a:spLocks noGrp="1" noChangeArrowheads="1"/>
          </p:cNvSpPr>
          <p:nvPr>
            <p:ph type="body" idx="1"/>
          </p:nvPr>
        </p:nvSpPr>
        <p:spPr>
          <a:xfrm>
            <a:off x="640080" y="1600200"/>
            <a:ext cx="11247120" cy="4495800"/>
          </a:xfrm>
          <a:noFill/>
        </p:spPr>
        <p:txBody>
          <a:bodyPr vert="horz" wrap="square" lIns="92075" tIns="46038" rIns="92075" bIns="46038" numCol="1" anchor="t" anchorCtr="0" compatLnSpc="1">
            <a:prstTxWarp prst="textNoShape">
              <a:avLst/>
            </a:prstTxWarp>
          </a:bodyPr>
          <a:lstStyle/>
          <a:p>
            <a:pPr eaLnBrk="1" hangingPunct="1"/>
            <a:r>
              <a:rPr lang="en-US" altLang="en-US" sz="4000" b="1" dirty="0">
                <a:solidFill>
                  <a:srgbClr val="0000CC"/>
                </a:solidFill>
              </a:rPr>
              <a:t>Infestation of the organs and tissues of humans or animals by fly larvae that for some period of time, feed upon the living or dead tissues or the ingested food of the host</a:t>
            </a:r>
          </a:p>
          <a:p>
            <a:pPr eaLnBrk="1" hangingPunct="1">
              <a:buFontTx/>
              <a:buNone/>
            </a:pPr>
            <a:endParaRPr lang="en-US" altLang="en-US" sz="2400" b="1" dirty="0">
              <a:solidFill>
                <a:srgbClr val="0000CC"/>
              </a:solidFill>
            </a:endParaRPr>
          </a:p>
        </p:txBody>
      </p:sp>
    </p:spTree>
    <p:extLst>
      <p:ext uri="{BB962C8B-B14F-4D97-AF65-F5344CB8AC3E}">
        <p14:creationId xmlns:p14="http://schemas.microsoft.com/office/powerpoint/2010/main" val="164877292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p:txBody>
          <a:bodyPr/>
          <a:lstStyle/>
          <a:p>
            <a:pPr eaLnBrk="1" hangingPunct="1"/>
            <a:r>
              <a:rPr lang="en-US" altLang="en-US" sz="4800" b="1">
                <a:solidFill>
                  <a:srgbClr val="006600"/>
                </a:solidFill>
              </a:rPr>
              <a:t>Myiasis</a:t>
            </a:r>
            <a:r>
              <a:rPr lang="en-US" altLang="en-US" sz="4000"/>
              <a:t> is clinically classified as:</a:t>
            </a:r>
          </a:p>
        </p:txBody>
      </p:sp>
      <p:sp>
        <p:nvSpPr>
          <p:cNvPr id="724995" name="Rectangle 3"/>
          <p:cNvSpPr>
            <a:spLocks noGrp="1" noChangeArrowheads="1"/>
          </p:cNvSpPr>
          <p:nvPr>
            <p:ph type="body" idx="1"/>
          </p:nvPr>
        </p:nvSpPr>
        <p:spPr>
          <a:xfrm>
            <a:off x="1774826" y="1196976"/>
            <a:ext cx="8893175" cy="5661025"/>
          </a:xfrm>
        </p:spPr>
        <p:txBody>
          <a:bodyPr/>
          <a:lstStyle/>
          <a:p>
            <a:pPr eaLnBrk="1" hangingPunct="1">
              <a:lnSpc>
                <a:spcPct val="90000"/>
              </a:lnSpc>
            </a:pPr>
            <a:endParaRPr lang="en-US" altLang="en-US" sz="2000" dirty="0"/>
          </a:p>
          <a:p>
            <a:pPr eaLnBrk="1" hangingPunct="1">
              <a:lnSpc>
                <a:spcPct val="90000"/>
              </a:lnSpc>
            </a:pPr>
            <a:r>
              <a:rPr lang="en-US" altLang="en-US" sz="4000" b="1" dirty="0">
                <a:solidFill>
                  <a:schemeClr val="folHlink"/>
                </a:solidFill>
              </a:rPr>
              <a:t>– </a:t>
            </a:r>
            <a:r>
              <a:rPr lang="en-US" altLang="en-US" sz="4000" b="1" dirty="0">
                <a:solidFill>
                  <a:schemeClr val="accent2"/>
                </a:solidFill>
              </a:rPr>
              <a:t>Dermal and Subdermal </a:t>
            </a:r>
            <a:r>
              <a:rPr lang="en-US" altLang="en-US" sz="4000" b="1" dirty="0" err="1">
                <a:solidFill>
                  <a:schemeClr val="accent2"/>
                </a:solidFill>
              </a:rPr>
              <a:t>myiasis</a:t>
            </a:r>
            <a:endParaRPr lang="en-US" altLang="en-US" sz="4000" b="1" dirty="0">
              <a:solidFill>
                <a:schemeClr val="accent2"/>
              </a:solidFill>
            </a:endParaRPr>
          </a:p>
          <a:p>
            <a:pPr eaLnBrk="1" hangingPunct="1">
              <a:lnSpc>
                <a:spcPct val="90000"/>
              </a:lnSpc>
            </a:pPr>
            <a:r>
              <a:rPr lang="en-US" altLang="en-US" sz="4000" b="1" dirty="0">
                <a:solidFill>
                  <a:srgbClr val="FF9900"/>
                </a:solidFill>
              </a:rPr>
              <a:t>– </a:t>
            </a:r>
            <a:r>
              <a:rPr lang="en-US" altLang="en-US" sz="4000" b="1" dirty="0">
                <a:solidFill>
                  <a:srgbClr val="006600"/>
                </a:solidFill>
              </a:rPr>
              <a:t>Facial cavity </a:t>
            </a:r>
            <a:r>
              <a:rPr lang="en-US" altLang="en-US" sz="4000" b="1" dirty="0" err="1">
                <a:solidFill>
                  <a:srgbClr val="006600"/>
                </a:solidFill>
              </a:rPr>
              <a:t>myiasis</a:t>
            </a:r>
            <a:endParaRPr lang="en-US" altLang="en-US" sz="4000" b="1" dirty="0">
              <a:solidFill>
                <a:srgbClr val="006600"/>
              </a:solidFill>
            </a:endParaRPr>
          </a:p>
          <a:p>
            <a:pPr eaLnBrk="1" hangingPunct="1">
              <a:lnSpc>
                <a:spcPct val="90000"/>
              </a:lnSpc>
            </a:pPr>
            <a:r>
              <a:rPr lang="en-US" altLang="en-US" sz="4000" b="1" dirty="0">
                <a:solidFill>
                  <a:schemeClr val="folHlink"/>
                </a:solidFill>
              </a:rPr>
              <a:t>– </a:t>
            </a:r>
            <a:r>
              <a:rPr lang="en-US" altLang="en-US" sz="4000" b="1" dirty="0">
                <a:solidFill>
                  <a:schemeClr val="accent2"/>
                </a:solidFill>
              </a:rPr>
              <a:t>Wound or traumatic </a:t>
            </a:r>
            <a:r>
              <a:rPr lang="en-US" altLang="en-US" sz="4000" b="1" dirty="0" err="1">
                <a:solidFill>
                  <a:schemeClr val="accent2"/>
                </a:solidFill>
              </a:rPr>
              <a:t>myiasis</a:t>
            </a:r>
            <a:endParaRPr lang="en-US" altLang="en-US" sz="4000" b="1" dirty="0">
              <a:solidFill>
                <a:schemeClr val="accent2"/>
              </a:solidFill>
            </a:endParaRPr>
          </a:p>
          <a:p>
            <a:pPr eaLnBrk="1" hangingPunct="1">
              <a:lnSpc>
                <a:spcPct val="90000"/>
              </a:lnSpc>
            </a:pPr>
            <a:r>
              <a:rPr lang="en-US" altLang="en-US" sz="4000" b="1" dirty="0">
                <a:solidFill>
                  <a:srgbClr val="FF9900"/>
                </a:solidFill>
              </a:rPr>
              <a:t>– </a:t>
            </a:r>
            <a:r>
              <a:rPr lang="en-US" altLang="en-US" sz="4000" b="1" dirty="0">
                <a:solidFill>
                  <a:srgbClr val="006600"/>
                </a:solidFill>
              </a:rPr>
              <a:t>Gastrointestinal </a:t>
            </a:r>
            <a:r>
              <a:rPr lang="en-US" altLang="en-US" sz="4000" b="1" dirty="0" err="1">
                <a:solidFill>
                  <a:srgbClr val="006600"/>
                </a:solidFill>
              </a:rPr>
              <a:t>myiasis</a:t>
            </a:r>
            <a:endParaRPr lang="en-US" altLang="en-US" sz="4000" b="1" dirty="0">
              <a:solidFill>
                <a:srgbClr val="006600"/>
              </a:solidFill>
            </a:endParaRPr>
          </a:p>
          <a:p>
            <a:pPr eaLnBrk="1" hangingPunct="1">
              <a:lnSpc>
                <a:spcPct val="90000"/>
              </a:lnSpc>
            </a:pPr>
            <a:r>
              <a:rPr lang="en-US" altLang="en-US" sz="4000" b="1" dirty="0">
                <a:solidFill>
                  <a:schemeClr val="folHlink"/>
                </a:solidFill>
              </a:rPr>
              <a:t>– </a:t>
            </a:r>
            <a:r>
              <a:rPr lang="en-US" altLang="en-US" sz="4000" b="1" dirty="0">
                <a:solidFill>
                  <a:schemeClr val="accent2"/>
                </a:solidFill>
              </a:rPr>
              <a:t>Vaginal </a:t>
            </a:r>
            <a:r>
              <a:rPr lang="en-US" altLang="en-US" sz="4000" b="1" dirty="0" err="1">
                <a:solidFill>
                  <a:schemeClr val="accent2"/>
                </a:solidFill>
              </a:rPr>
              <a:t>myiasis</a:t>
            </a:r>
            <a:endParaRPr lang="en-US" altLang="en-US" sz="4000" b="1" dirty="0">
              <a:solidFill>
                <a:schemeClr val="accent2"/>
              </a:solidFill>
            </a:endParaRPr>
          </a:p>
          <a:p>
            <a:pPr eaLnBrk="1" hangingPunct="1">
              <a:lnSpc>
                <a:spcPct val="90000"/>
              </a:lnSpc>
            </a:pPr>
            <a:r>
              <a:rPr lang="en-US" altLang="en-US" sz="4000" b="1" dirty="0">
                <a:solidFill>
                  <a:srgbClr val="FF9900"/>
                </a:solidFill>
              </a:rPr>
              <a:t>– </a:t>
            </a:r>
            <a:r>
              <a:rPr lang="en-US" altLang="en-US" sz="4000" b="1" dirty="0">
                <a:solidFill>
                  <a:srgbClr val="006600"/>
                </a:solidFill>
              </a:rPr>
              <a:t>Generalized </a:t>
            </a:r>
            <a:r>
              <a:rPr lang="en-US" altLang="en-US" sz="4000" b="1" dirty="0" err="1">
                <a:solidFill>
                  <a:srgbClr val="006600"/>
                </a:solidFill>
              </a:rPr>
              <a:t>myiasis</a:t>
            </a:r>
            <a:endParaRPr lang="en-US" altLang="en-US" sz="4000" b="1" dirty="0">
              <a:solidFill>
                <a:srgbClr val="006600"/>
              </a:solidFill>
            </a:endParaRPr>
          </a:p>
          <a:p>
            <a:pPr eaLnBrk="1" hangingPunct="1">
              <a:lnSpc>
                <a:spcPct val="90000"/>
              </a:lnSpc>
            </a:pPr>
            <a:endParaRPr lang="en-US" altLang="en-US" sz="4000" b="1" dirty="0">
              <a:solidFill>
                <a:srgbClr val="FF9900"/>
              </a:solidFill>
            </a:endParaRPr>
          </a:p>
        </p:txBody>
      </p:sp>
    </p:spTree>
    <p:extLst>
      <p:ext uri="{BB962C8B-B14F-4D97-AF65-F5344CB8AC3E}">
        <p14:creationId xmlns:p14="http://schemas.microsoft.com/office/powerpoint/2010/main" val="40595710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3186" name="Picture 2" descr="torsolo por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566"/>
            <a:ext cx="7077379" cy="5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187" name="Picture 3" descr="torsolo ad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8372" y="3223419"/>
            <a:ext cx="2563627" cy="270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188" name="Picture 4" descr="torsolo in sk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1137" y="-93663"/>
            <a:ext cx="309086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3189" name="Picture 5" descr="torsolo lar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7316" y="3223419"/>
            <a:ext cx="2261056" cy="279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49766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1981200" y="274638"/>
            <a:ext cx="8229600" cy="582612"/>
          </a:xfrm>
        </p:spPr>
        <p:txBody>
          <a:bodyPr/>
          <a:lstStyle/>
          <a:p>
            <a:pPr algn="l" eaLnBrk="1" hangingPunct="1"/>
            <a:r>
              <a:rPr lang="en-US" altLang="en-US" sz="6600" b="1">
                <a:solidFill>
                  <a:srgbClr val="006600"/>
                </a:solidFill>
              </a:rPr>
              <a:t>Calliphoridae</a:t>
            </a:r>
          </a:p>
        </p:txBody>
      </p:sp>
      <p:sp>
        <p:nvSpPr>
          <p:cNvPr id="736259" name="Rectangle 3"/>
          <p:cNvSpPr>
            <a:spLocks noGrp="1" noChangeArrowheads="1"/>
          </p:cNvSpPr>
          <p:nvPr>
            <p:ph type="body" idx="1"/>
          </p:nvPr>
        </p:nvSpPr>
        <p:spPr>
          <a:xfrm>
            <a:off x="718457" y="1143001"/>
            <a:ext cx="11364686" cy="4983163"/>
          </a:xfrm>
        </p:spPr>
        <p:txBody>
          <a:bodyPr/>
          <a:lstStyle/>
          <a:p>
            <a:pPr eaLnBrk="1" hangingPunct="1">
              <a:lnSpc>
                <a:spcPct val="90000"/>
              </a:lnSpc>
            </a:pPr>
            <a:r>
              <a:rPr lang="en-US" altLang="en-US" b="1" dirty="0" err="1" smtClean="0">
                <a:solidFill>
                  <a:schemeClr val="accent2"/>
                </a:solidFill>
              </a:rPr>
              <a:t>Aucmeromyia</a:t>
            </a:r>
            <a:r>
              <a:rPr lang="en-US" altLang="en-US" b="1" dirty="0" smtClean="0">
                <a:solidFill>
                  <a:schemeClr val="accent2"/>
                </a:solidFill>
              </a:rPr>
              <a:t> </a:t>
            </a:r>
            <a:r>
              <a:rPr lang="en-US" altLang="en-US" b="1" dirty="0" err="1" smtClean="0">
                <a:solidFill>
                  <a:schemeClr val="accent2"/>
                </a:solidFill>
              </a:rPr>
              <a:t>senegaliansis</a:t>
            </a:r>
            <a:r>
              <a:rPr lang="en-US" altLang="en-US" dirty="0" smtClean="0"/>
              <a:t> (</a:t>
            </a:r>
            <a:r>
              <a:rPr lang="en-US" altLang="en-US" dirty="0" err="1" smtClean="0"/>
              <a:t>congo</a:t>
            </a:r>
            <a:r>
              <a:rPr lang="en-US" altLang="en-US" dirty="0" smtClean="0"/>
              <a:t> floor maggot) </a:t>
            </a:r>
            <a:r>
              <a:rPr lang="en-US" altLang="en-US" dirty="0" err="1" smtClean="0"/>
              <a:t>haematophage</a:t>
            </a:r>
            <a:endParaRPr lang="en-US" altLang="en-US" dirty="0" smtClean="0"/>
          </a:p>
          <a:p>
            <a:pPr eaLnBrk="1" hangingPunct="1">
              <a:lnSpc>
                <a:spcPct val="90000"/>
              </a:lnSpc>
            </a:pPr>
            <a:r>
              <a:rPr lang="en-US" altLang="en-US" b="1" dirty="0" err="1" smtClean="0">
                <a:solidFill>
                  <a:schemeClr val="accent2"/>
                </a:solidFill>
              </a:rPr>
              <a:t>Calliphora</a:t>
            </a:r>
            <a:r>
              <a:rPr lang="en-US" altLang="en-US" dirty="0" smtClean="0"/>
              <a:t>(Wound, eyes)</a:t>
            </a:r>
          </a:p>
          <a:p>
            <a:pPr eaLnBrk="1" hangingPunct="1">
              <a:lnSpc>
                <a:spcPct val="90000"/>
              </a:lnSpc>
            </a:pPr>
            <a:r>
              <a:rPr lang="en-US" altLang="en-US" b="1" dirty="0" err="1" smtClean="0">
                <a:solidFill>
                  <a:srgbClr val="006600"/>
                </a:solidFill>
              </a:rPr>
              <a:t>Chrysomyia</a:t>
            </a:r>
            <a:r>
              <a:rPr lang="en-US" altLang="en-US" b="1" dirty="0" smtClean="0">
                <a:solidFill>
                  <a:srgbClr val="006600"/>
                </a:solidFill>
              </a:rPr>
              <a:t> </a:t>
            </a:r>
            <a:r>
              <a:rPr lang="en-US" altLang="en-US" b="1" dirty="0" err="1" smtClean="0">
                <a:solidFill>
                  <a:srgbClr val="006600"/>
                </a:solidFill>
              </a:rPr>
              <a:t>bezziana</a:t>
            </a:r>
            <a:r>
              <a:rPr lang="en-US" altLang="en-US" b="1" dirty="0" smtClean="0">
                <a:solidFill>
                  <a:srgbClr val="006600"/>
                </a:solidFill>
              </a:rPr>
              <a:t>  </a:t>
            </a:r>
            <a:r>
              <a:rPr lang="en-US" altLang="en-US" b="1" dirty="0" smtClean="0">
                <a:solidFill>
                  <a:schemeClr val="accent2"/>
                </a:solidFill>
              </a:rPr>
              <a:t>Old World screw-worm</a:t>
            </a:r>
            <a:r>
              <a:rPr lang="en-US" altLang="en-US" dirty="0" smtClean="0"/>
              <a:t>( Wound , cavity)</a:t>
            </a:r>
          </a:p>
          <a:p>
            <a:pPr eaLnBrk="1" hangingPunct="1">
              <a:lnSpc>
                <a:spcPct val="90000"/>
              </a:lnSpc>
            </a:pPr>
            <a:r>
              <a:rPr lang="en-US" altLang="en-US" b="1" dirty="0" err="1" smtClean="0">
                <a:solidFill>
                  <a:srgbClr val="006600"/>
                </a:solidFill>
              </a:rPr>
              <a:t>Cochliomyia</a:t>
            </a:r>
            <a:r>
              <a:rPr lang="en-US" altLang="en-US" b="1" dirty="0" smtClean="0">
                <a:solidFill>
                  <a:srgbClr val="006600"/>
                </a:solidFill>
              </a:rPr>
              <a:t> </a:t>
            </a:r>
            <a:r>
              <a:rPr lang="en-US" altLang="en-US" b="1" dirty="0" err="1" smtClean="0">
                <a:solidFill>
                  <a:srgbClr val="006600"/>
                </a:solidFill>
              </a:rPr>
              <a:t>hominivorax</a:t>
            </a:r>
            <a:r>
              <a:rPr lang="en-US" altLang="en-US" b="1" dirty="0" smtClean="0">
                <a:solidFill>
                  <a:srgbClr val="006600"/>
                </a:solidFill>
              </a:rPr>
              <a:t>  </a:t>
            </a:r>
            <a:r>
              <a:rPr lang="en-US" altLang="en-US" b="1" dirty="0" smtClean="0">
                <a:solidFill>
                  <a:schemeClr val="accent2"/>
                </a:solidFill>
              </a:rPr>
              <a:t>New World screw-worm</a:t>
            </a:r>
            <a:r>
              <a:rPr lang="en-US" altLang="en-US" dirty="0" smtClean="0"/>
              <a:t> (Wound , cavity, skin)</a:t>
            </a:r>
          </a:p>
          <a:p>
            <a:pPr eaLnBrk="1" hangingPunct="1">
              <a:lnSpc>
                <a:spcPct val="90000"/>
              </a:lnSpc>
            </a:pPr>
            <a:r>
              <a:rPr lang="en-US" altLang="en-US" b="1" dirty="0" err="1" smtClean="0">
                <a:solidFill>
                  <a:schemeClr val="accent2"/>
                </a:solidFill>
              </a:rPr>
              <a:t>Cordilobia</a:t>
            </a:r>
            <a:r>
              <a:rPr lang="en-US" altLang="en-US" b="1" dirty="0" smtClean="0">
                <a:solidFill>
                  <a:schemeClr val="accent2"/>
                </a:solidFill>
              </a:rPr>
              <a:t> </a:t>
            </a:r>
            <a:r>
              <a:rPr lang="en-US" altLang="en-US" b="1" dirty="0" err="1" smtClean="0">
                <a:solidFill>
                  <a:schemeClr val="accent2"/>
                </a:solidFill>
              </a:rPr>
              <a:t>anthropophaga</a:t>
            </a:r>
            <a:r>
              <a:rPr lang="en-US" altLang="en-US" dirty="0" smtClean="0"/>
              <a:t>  or </a:t>
            </a:r>
            <a:r>
              <a:rPr lang="en-US" altLang="en-US" dirty="0" err="1" smtClean="0"/>
              <a:t>tumbo</a:t>
            </a:r>
            <a:r>
              <a:rPr lang="en-US" altLang="en-US" dirty="0" smtClean="0"/>
              <a:t> fly(skin)</a:t>
            </a:r>
          </a:p>
          <a:p>
            <a:pPr eaLnBrk="1" hangingPunct="1">
              <a:lnSpc>
                <a:spcPct val="90000"/>
              </a:lnSpc>
            </a:pPr>
            <a:r>
              <a:rPr lang="en-US" altLang="en-US" dirty="0" err="1" smtClean="0"/>
              <a:t>Phormia</a:t>
            </a:r>
            <a:r>
              <a:rPr lang="en-US" altLang="en-US" dirty="0" smtClean="0"/>
              <a:t> (Wound)</a:t>
            </a:r>
          </a:p>
          <a:p>
            <a:pPr eaLnBrk="1" hangingPunct="1">
              <a:lnSpc>
                <a:spcPct val="90000"/>
              </a:lnSpc>
            </a:pPr>
            <a:endParaRPr lang="en-US" altLang="en-US" dirty="0" smtClean="0"/>
          </a:p>
        </p:txBody>
      </p:sp>
    </p:spTree>
    <p:extLst>
      <p:ext uri="{BB962C8B-B14F-4D97-AF65-F5344CB8AC3E}">
        <p14:creationId xmlns:p14="http://schemas.microsoft.com/office/powerpoint/2010/main" val="140026540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1981200" y="274639"/>
            <a:ext cx="8229600" cy="922337"/>
          </a:xfrm>
        </p:spPr>
        <p:txBody>
          <a:bodyPr/>
          <a:lstStyle/>
          <a:p>
            <a:pPr algn="l" eaLnBrk="1" hangingPunct="1"/>
            <a:r>
              <a:rPr lang="en-US" altLang="en-US" sz="8000">
                <a:solidFill>
                  <a:srgbClr val="006600"/>
                </a:solidFill>
              </a:rPr>
              <a:t>Oesteridae</a:t>
            </a:r>
          </a:p>
        </p:txBody>
      </p:sp>
      <p:sp>
        <p:nvSpPr>
          <p:cNvPr id="737283" name="Rectangle 3"/>
          <p:cNvSpPr>
            <a:spLocks noGrp="1" noChangeArrowheads="1"/>
          </p:cNvSpPr>
          <p:nvPr>
            <p:ph type="body" idx="1"/>
          </p:nvPr>
        </p:nvSpPr>
        <p:spPr>
          <a:xfrm>
            <a:off x="1809750" y="1357313"/>
            <a:ext cx="8229600" cy="4525962"/>
          </a:xfrm>
        </p:spPr>
        <p:txBody>
          <a:bodyPr/>
          <a:lstStyle/>
          <a:p>
            <a:pPr eaLnBrk="1" hangingPunct="1">
              <a:lnSpc>
                <a:spcPct val="80000"/>
              </a:lnSpc>
            </a:pPr>
            <a:r>
              <a:rPr lang="en-US" altLang="en-US" sz="2800" b="1">
                <a:solidFill>
                  <a:schemeClr val="accent2"/>
                </a:solidFill>
              </a:rPr>
              <a:t>Dermatobia hominis</a:t>
            </a:r>
            <a:r>
              <a:rPr lang="en-US" altLang="en-US" sz="2800"/>
              <a:t> (skin) transmition by stable fly</a:t>
            </a:r>
          </a:p>
          <a:p>
            <a:pPr eaLnBrk="1" hangingPunct="1">
              <a:lnSpc>
                <a:spcPct val="80000"/>
              </a:lnSpc>
            </a:pPr>
            <a:r>
              <a:rPr lang="en-US" altLang="en-US" sz="2800" b="1">
                <a:solidFill>
                  <a:schemeClr val="accent2"/>
                </a:solidFill>
              </a:rPr>
              <a:t>Gasterophylus</a:t>
            </a:r>
            <a:r>
              <a:rPr lang="en-US" altLang="en-US" sz="2800"/>
              <a:t> (cavity and digestive system</a:t>
            </a:r>
          </a:p>
          <a:p>
            <a:pPr eaLnBrk="1" hangingPunct="1">
              <a:lnSpc>
                <a:spcPct val="80000"/>
              </a:lnSpc>
            </a:pPr>
            <a:r>
              <a:rPr lang="en-US" altLang="en-US" sz="2800" b="1">
                <a:solidFill>
                  <a:schemeClr val="accent2"/>
                </a:solidFill>
              </a:rPr>
              <a:t>Hypoderma</a:t>
            </a:r>
            <a:r>
              <a:rPr lang="en-US" altLang="en-US" sz="2800"/>
              <a:t> (skin)</a:t>
            </a:r>
          </a:p>
          <a:p>
            <a:pPr eaLnBrk="1" hangingPunct="1">
              <a:lnSpc>
                <a:spcPct val="80000"/>
              </a:lnSpc>
            </a:pPr>
            <a:r>
              <a:rPr lang="en-US" altLang="en-US" sz="2800" b="1">
                <a:solidFill>
                  <a:schemeClr val="accent2"/>
                </a:solidFill>
              </a:rPr>
              <a:t>Oesterus</a:t>
            </a:r>
            <a:r>
              <a:rPr lang="en-US" altLang="en-US" sz="2800">
                <a:solidFill>
                  <a:schemeClr val="accent2"/>
                </a:solidFill>
              </a:rPr>
              <a:t>  </a:t>
            </a:r>
            <a:r>
              <a:rPr lang="en-US" altLang="en-US" sz="2800" b="1">
                <a:solidFill>
                  <a:schemeClr val="accent2"/>
                </a:solidFill>
              </a:rPr>
              <a:t>ovis</a:t>
            </a:r>
          </a:p>
          <a:p>
            <a:pPr eaLnBrk="1" hangingPunct="1">
              <a:lnSpc>
                <a:spcPct val="80000"/>
              </a:lnSpc>
            </a:pPr>
            <a:r>
              <a:rPr lang="en-US" altLang="en-US" sz="2800" b="1">
                <a:solidFill>
                  <a:schemeClr val="accent2"/>
                </a:solidFill>
              </a:rPr>
              <a:t>Oesterus</a:t>
            </a:r>
            <a:r>
              <a:rPr lang="en-US" altLang="en-US" sz="2800">
                <a:solidFill>
                  <a:schemeClr val="accent2"/>
                </a:solidFill>
              </a:rPr>
              <a:t>  </a:t>
            </a:r>
            <a:r>
              <a:rPr lang="en-US" altLang="en-US" sz="2800" b="1">
                <a:solidFill>
                  <a:schemeClr val="accent2"/>
                </a:solidFill>
              </a:rPr>
              <a:t>ovis </a:t>
            </a:r>
            <a:r>
              <a:rPr lang="en-US" altLang="en-US" sz="2800"/>
              <a:t> (cavity , eyes)</a:t>
            </a:r>
          </a:p>
          <a:p>
            <a:pPr eaLnBrk="1" hangingPunct="1">
              <a:lnSpc>
                <a:spcPct val="80000"/>
              </a:lnSpc>
            </a:pPr>
            <a:r>
              <a:rPr lang="en-US" altLang="en-US" sz="2800" b="1">
                <a:solidFill>
                  <a:schemeClr val="accent2"/>
                </a:solidFill>
              </a:rPr>
              <a:t>Rhinoesterus</a:t>
            </a:r>
            <a:r>
              <a:rPr lang="en-US" altLang="en-US" sz="2800"/>
              <a:t> (cavity , eyes)</a:t>
            </a:r>
          </a:p>
          <a:p>
            <a:pPr eaLnBrk="1" hangingPunct="1">
              <a:lnSpc>
                <a:spcPct val="80000"/>
              </a:lnSpc>
            </a:pPr>
            <a:r>
              <a:rPr lang="en-US" altLang="en-US" sz="6000" b="1">
                <a:solidFill>
                  <a:srgbClr val="006600"/>
                </a:solidFill>
              </a:rPr>
              <a:t>Sarcophagidae</a:t>
            </a:r>
          </a:p>
          <a:p>
            <a:pPr eaLnBrk="1" hangingPunct="1">
              <a:lnSpc>
                <a:spcPct val="80000"/>
              </a:lnSpc>
            </a:pPr>
            <a:r>
              <a:rPr lang="en-US" altLang="en-US" sz="2800" b="1">
                <a:solidFill>
                  <a:schemeClr val="accent2"/>
                </a:solidFill>
              </a:rPr>
              <a:t>Sarcophaga</a:t>
            </a:r>
            <a:r>
              <a:rPr lang="en-US" altLang="en-US" sz="2800"/>
              <a:t>(Wounds)</a:t>
            </a:r>
          </a:p>
          <a:p>
            <a:pPr eaLnBrk="1" hangingPunct="1">
              <a:lnSpc>
                <a:spcPct val="80000"/>
              </a:lnSpc>
            </a:pPr>
            <a:r>
              <a:rPr lang="en-US" altLang="en-US" sz="2800" b="1" i="1">
                <a:solidFill>
                  <a:srgbClr val="0000CC"/>
                </a:solidFill>
              </a:rPr>
              <a:t>Wohlfahrtia magnifica</a:t>
            </a:r>
            <a:r>
              <a:rPr lang="en-US" altLang="en-US" sz="2800" b="1">
                <a:solidFill>
                  <a:srgbClr val="0000CC"/>
                </a:solidFill>
              </a:rPr>
              <a:t> </a:t>
            </a:r>
            <a:r>
              <a:rPr lang="en-US" altLang="en-US" sz="2800">
                <a:solidFill>
                  <a:srgbClr val="0000CC"/>
                </a:solidFill>
              </a:rPr>
              <a:t> </a:t>
            </a:r>
            <a:r>
              <a:rPr lang="en-US" altLang="en-US" sz="2800"/>
              <a:t>(Wound , cavity, skin)</a:t>
            </a:r>
          </a:p>
          <a:p>
            <a:pPr eaLnBrk="1" hangingPunct="1">
              <a:lnSpc>
                <a:spcPct val="80000"/>
              </a:lnSpc>
              <a:buFontTx/>
              <a:buNone/>
            </a:pPr>
            <a:endParaRPr lang="en-US" altLang="en-US" sz="2800"/>
          </a:p>
          <a:p>
            <a:pPr eaLnBrk="1" hangingPunct="1">
              <a:lnSpc>
                <a:spcPct val="80000"/>
              </a:lnSpc>
            </a:pPr>
            <a:endParaRPr lang="en-US" altLang="en-US" sz="2800"/>
          </a:p>
        </p:txBody>
      </p:sp>
    </p:spTree>
    <p:extLst>
      <p:ext uri="{BB962C8B-B14F-4D97-AF65-F5344CB8AC3E}">
        <p14:creationId xmlns:p14="http://schemas.microsoft.com/office/powerpoint/2010/main" val="127739911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0354" name="Object 4"/>
          <p:cNvGraphicFramePr>
            <a:graphicFrameLocks noGrp="1" noChangeAspect="1"/>
          </p:cNvGraphicFramePr>
          <p:nvPr>
            <p:ph idx="1"/>
            <p:extLst/>
          </p:nvPr>
        </p:nvGraphicFramePr>
        <p:xfrm>
          <a:off x="522514" y="-21384"/>
          <a:ext cx="10633166" cy="6817410"/>
        </p:xfrm>
        <a:graphic>
          <a:graphicData uri="http://schemas.openxmlformats.org/presentationml/2006/ole">
            <mc:AlternateContent xmlns:mc="http://schemas.openxmlformats.org/markup-compatibility/2006">
              <mc:Choice xmlns:v="urn:schemas-microsoft-com:vml" Requires="v">
                <p:oleObj spid="_x0000_s7194" name="Bitmap Image" r:id="rId3" imgW="5601482" imgH="3591426" progId="Paint.Picture">
                  <p:embed/>
                </p:oleObj>
              </mc:Choice>
              <mc:Fallback>
                <p:oleObj name="Bitmap Image" r:id="rId3" imgW="5601482" imgH="3591426" progId="Paint.Picture">
                  <p:embed/>
                  <p:pic>
                    <p:nvPicPr>
                      <p:cNvPr id="7403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514" y="-21384"/>
                        <a:ext cx="10633166" cy="681741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7988330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9570" name="Picture 4" descr="u4220b0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47852" y="0"/>
            <a:ext cx="9144000" cy="6858000"/>
          </a:xfrm>
          <a:noFill/>
        </p:spPr>
      </p:pic>
      <p:sp>
        <p:nvSpPr>
          <p:cNvPr id="749571" name="Text Box 7"/>
          <p:cNvSpPr txBox="1">
            <a:spLocks noChangeArrowheads="1"/>
          </p:cNvSpPr>
          <p:nvPr/>
        </p:nvSpPr>
        <p:spPr bwMode="auto">
          <a:xfrm>
            <a:off x="9404649" y="1222375"/>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9572" name="Text Box 8"/>
          <p:cNvSpPr txBox="1">
            <a:spLocks noChangeArrowheads="1"/>
          </p:cNvSpPr>
          <p:nvPr/>
        </p:nvSpPr>
        <p:spPr bwMode="auto">
          <a:xfrm rot="16200000">
            <a:off x="878368" y="4074023"/>
            <a:ext cx="1908215" cy="290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Egg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3 larvae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Pupa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adult</a:t>
            </a:r>
          </a:p>
        </p:txBody>
      </p:sp>
    </p:spTree>
    <p:extLst>
      <p:ext uri="{BB962C8B-B14F-4D97-AF65-F5344CB8AC3E}">
        <p14:creationId xmlns:p14="http://schemas.microsoft.com/office/powerpoint/2010/main" val="3375919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3575051" y="123826"/>
            <a:ext cx="49688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altLang="en-US" sz="2500" b="1" i="0" u="none" strike="noStrike" kern="1200" cap="none" spc="0" normalizeH="0" baseline="0" noProof="0" dirty="0">
                <a:ln>
                  <a:noFill/>
                </a:ln>
                <a:solidFill>
                  <a:srgbClr val="FF0000"/>
                </a:solidFill>
                <a:effectLst/>
                <a:uLnTx/>
                <a:uFillTx/>
                <a:latin typeface="Arial" panose="020B0604020202020204" pitchFamily="34" charset="0"/>
                <a:ea typeface="+mn-ea"/>
                <a:cs typeface="B Titr" panose="00000700000000000000" pitchFamily="2" charset="-78"/>
              </a:rPr>
              <a:t>ارزش غذایی حشرات مختلف در 100 گرم</a:t>
            </a:r>
            <a:endParaRPr kumimoji="0" lang="en-US" altLang="en-US" sz="1700" b="0" i="0" u="none" strike="noStrike" kern="1200" cap="none" spc="0" normalizeH="0" baseline="0" noProof="0" dirty="0">
              <a:ln>
                <a:noFill/>
              </a:ln>
              <a:solidFill>
                <a:srgbClr val="FF0000"/>
              </a:solidFill>
              <a:effectLst/>
              <a:uLnTx/>
              <a:uFillTx/>
              <a:latin typeface="Arial" panose="020B0604020202020204" pitchFamily="34" charset="0"/>
              <a:ea typeface="+mn-ea"/>
              <a:cs typeface="B Titr" panose="00000700000000000000" pitchFamily="2"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1201716" name="Group 564"/>
          <p:cNvGraphicFramePr>
            <a:graphicFrameLocks noGrp="1"/>
          </p:cNvGraphicFramePr>
          <p:nvPr>
            <p:extLst/>
          </p:nvPr>
        </p:nvGraphicFramePr>
        <p:xfrm>
          <a:off x="1919289" y="620709"/>
          <a:ext cx="8471621" cy="6237290"/>
        </p:xfrm>
        <a:graphic>
          <a:graphicData uri="http://schemas.openxmlformats.org/drawingml/2006/table">
            <a:tbl>
              <a:tblPr/>
              <a:tblGrid>
                <a:gridCol w="2412813">
                  <a:extLst>
                    <a:ext uri="{9D8B030D-6E8A-4147-A177-3AD203B41FA5}">
                      <a16:colId xmlns:a16="http://schemas.microsoft.com/office/drawing/2014/main" val="20000"/>
                    </a:ext>
                  </a:extLst>
                </a:gridCol>
                <a:gridCol w="1189370">
                  <a:extLst>
                    <a:ext uri="{9D8B030D-6E8A-4147-A177-3AD203B41FA5}">
                      <a16:colId xmlns:a16="http://schemas.microsoft.com/office/drawing/2014/main" val="20001"/>
                    </a:ext>
                  </a:extLst>
                </a:gridCol>
                <a:gridCol w="1061184">
                  <a:extLst>
                    <a:ext uri="{9D8B030D-6E8A-4147-A177-3AD203B41FA5}">
                      <a16:colId xmlns:a16="http://schemas.microsoft.com/office/drawing/2014/main" val="20002"/>
                    </a:ext>
                  </a:extLst>
                </a:gridCol>
                <a:gridCol w="1247783">
                  <a:extLst>
                    <a:ext uri="{9D8B030D-6E8A-4147-A177-3AD203B41FA5}">
                      <a16:colId xmlns:a16="http://schemas.microsoft.com/office/drawing/2014/main" val="20003"/>
                    </a:ext>
                  </a:extLst>
                </a:gridCol>
                <a:gridCol w="1418157">
                  <a:extLst>
                    <a:ext uri="{9D8B030D-6E8A-4147-A177-3AD203B41FA5}">
                      <a16:colId xmlns:a16="http://schemas.microsoft.com/office/drawing/2014/main" val="20004"/>
                    </a:ext>
                  </a:extLst>
                </a:gridCol>
                <a:gridCol w="1142314">
                  <a:extLst>
                    <a:ext uri="{9D8B030D-6E8A-4147-A177-3AD203B41FA5}">
                      <a16:colId xmlns:a16="http://schemas.microsoft.com/office/drawing/2014/main" val="20005"/>
                    </a:ext>
                  </a:extLst>
                </a:gridCol>
              </a:tblGrid>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cs typeface="B Titr" panose="00000700000000000000" pitchFamily="2" charset="-78"/>
                        </a:rPr>
                        <a:t>حشره</a:t>
                      </a:r>
                      <a:r>
                        <a:rPr kumimoji="0" lang="en-US" sz="1800" b="1" i="0" u="none" strike="noStrike" cap="none" normalizeH="0" baseline="0" smtClean="0">
                          <a:ln>
                            <a:noFill/>
                          </a:ln>
                          <a:solidFill>
                            <a:srgbClr val="000000"/>
                          </a:solidFill>
                          <a:effectLst/>
                          <a:latin typeface="Times New Roman" pitchFamily="18" charset="0"/>
                          <a:cs typeface="B Titr" panose="00000700000000000000" pitchFamily="2" charset="-78"/>
                        </a:rPr>
                        <a:t>          </a:t>
                      </a:r>
                      <a:endParaRPr kumimoji="0" lang="en-US" sz="1800" b="0" i="0" u="none" strike="noStrike" cap="none" normalizeH="0" baseline="0" smtClean="0">
                        <a:ln>
                          <a:noFill/>
                        </a:ln>
                        <a:solidFill>
                          <a:schemeClr val="tx1"/>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cs typeface="B Titr" panose="00000700000000000000" pitchFamily="2" charset="-78"/>
                        </a:rPr>
                        <a:t>پروتئین</a:t>
                      </a:r>
                      <a:r>
                        <a:rPr kumimoji="0" lang="en-US" sz="1800" b="1" i="0" u="none" strike="noStrike" cap="none" normalizeH="0" baseline="0" smtClean="0">
                          <a:ln>
                            <a:noFill/>
                          </a:ln>
                          <a:solidFill>
                            <a:srgbClr val="000000"/>
                          </a:solidFill>
                          <a:effectLst/>
                          <a:latin typeface="Times New Roman" pitchFamily="18" charset="0"/>
                          <a:cs typeface="B Titr" panose="00000700000000000000" pitchFamily="2" charset="-78"/>
                        </a:rPr>
                        <a:t>(g)</a:t>
                      </a:r>
                      <a:endParaRPr kumimoji="0" lang="en-US" sz="1800" b="0" i="0" u="none" strike="noStrike" cap="none" normalizeH="0" baseline="0" smtClean="0">
                        <a:ln>
                          <a:noFill/>
                        </a:ln>
                        <a:solidFill>
                          <a:schemeClr val="tx1"/>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Times New Roman" pitchFamily="18" charset="0"/>
                          <a:cs typeface="B Titr" panose="00000700000000000000" pitchFamily="2" charset="-78"/>
                        </a:rPr>
                        <a:t>چربی</a:t>
                      </a:r>
                      <a:r>
                        <a:rPr kumimoji="0" lang="en-US" sz="1800" b="1" i="0" u="none" strike="noStrike" cap="none" normalizeH="0" baseline="0" dirty="0" smtClean="0">
                          <a:ln>
                            <a:noFill/>
                          </a:ln>
                          <a:solidFill>
                            <a:srgbClr val="000000"/>
                          </a:solidFill>
                          <a:effectLst/>
                          <a:latin typeface="Times New Roman" pitchFamily="18" charset="0"/>
                          <a:cs typeface="B Titr" panose="00000700000000000000" pitchFamily="2" charset="-78"/>
                        </a:rPr>
                        <a:t> (g)</a:t>
                      </a:r>
                      <a:endParaRPr kumimoji="0" lang="en-US" sz="1800" b="0" i="0" u="none" strike="noStrike" cap="none" normalizeH="0" baseline="0" dirty="0" smtClean="0">
                        <a:ln>
                          <a:noFill/>
                        </a:ln>
                        <a:solidFill>
                          <a:schemeClr val="tx1"/>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cs typeface="B Titr" panose="00000700000000000000" pitchFamily="2" charset="-78"/>
                        </a:rPr>
                        <a:t>کربوهیدرات</a:t>
                      </a:r>
                      <a:endParaRPr kumimoji="0" lang="en-US" sz="1800" b="0" i="0" u="none" strike="noStrike" cap="none" normalizeH="0" baseline="0" smtClean="0">
                        <a:ln>
                          <a:noFill/>
                        </a:ln>
                        <a:solidFill>
                          <a:schemeClr val="tx1"/>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cs typeface="B Titr" panose="00000700000000000000" pitchFamily="2" charset="-78"/>
                        </a:rPr>
                        <a:t>کلسیوم</a:t>
                      </a:r>
                      <a:r>
                        <a:rPr kumimoji="0" lang="en-US" sz="1800" b="1" i="0" u="none" strike="noStrike" cap="none" normalizeH="0" baseline="0" smtClean="0">
                          <a:ln>
                            <a:noFill/>
                          </a:ln>
                          <a:solidFill>
                            <a:srgbClr val="000000"/>
                          </a:solidFill>
                          <a:effectLst/>
                          <a:latin typeface="Times New Roman" pitchFamily="18" charset="0"/>
                          <a:cs typeface="B Titr" panose="00000700000000000000" pitchFamily="2" charset="-78"/>
                        </a:rPr>
                        <a:t> (mg)</a:t>
                      </a:r>
                      <a:endParaRPr kumimoji="0" lang="en-US" sz="1800" b="0" i="0" u="none" strike="noStrike" cap="none" normalizeH="0" baseline="0" smtClean="0">
                        <a:ln>
                          <a:noFill/>
                        </a:ln>
                        <a:solidFill>
                          <a:schemeClr val="tx1"/>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smtClean="0">
                          <a:ln>
                            <a:noFill/>
                          </a:ln>
                          <a:solidFill>
                            <a:srgbClr val="000000"/>
                          </a:solidFill>
                          <a:effectLst/>
                          <a:latin typeface="Times New Roman" pitchFamily="18" charset="0"/>
                          <a:cs typeface="B Titr" panose="00000700000000000000" pitchFamily="2" charset="-78"/>
                        </a:rPr>
                        <a:t>آهن</a:t>
                      </a:r>
                      <a:r>
                        <a:rPr kumimoji="0" lang="en-US" sz="1800" b="1" i="0" u="none" strike="noStrike" cap="none" normalizeH="0" baseline="0" smtClean="0">
                          <a:ln>
                            <a:noFill/>
                          </a:ln>
                          <a:solidFill>
                            <a:srgbClr val="000000"/>
                          </a:solidFill>
                          <a:effectLst/>
                          <a:latin typeface="Times New Roman" pitchFamily="18" charset="0"/>
                          <a:cs typeface="B Titr" panose="00000700000000000000" pitchFamily="2" charset="-78"/>
                        </a:rPr>
                        <a:t> (mg)</a:t>
                      </a:r>
                      <a:endParaRPr kumimoji="0" lang="en-US" sz="1800" b="0" i="0" u="none" strike="noStrike" cap="none" normalizeH="0" baseline="0" smtClean="0">
                        <a:ln>
                          <a:noFill/>
                        </a:ln>
                        <a:solidFill>
                          <a:schemeClr val="tx1"/>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سوسک آبزی بزرگ</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19.8</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8.3</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2.1</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43.5</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13.6</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مورچه قرمز</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13.9</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3.5</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2.9</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47.8</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5.7</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پوپ کرم ابریشم</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9.6</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5.6</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2.3</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41.7</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1.8</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200" b="1" i="0" u="none" strike="noStrike" cap="none" normalizeH="0" baseline="0" dirty="0" smtClean="0">
                          <a:ln>
                            <a:noFill/>
                          </a:ln>
                          <a:solidFill>
                            <a:srgbClr val="6666FF"/>
                          </a:solidFill>
                          <a:effectLst/>
                          <a:latin typeface="Tahoma" pitchFamily="34" charset="0"/>
                          <a:cs typeface="B Titr" panose="00000700000000000000" pitchFamily="2" charset="-78"/>
                        </a:rPr>
                        <a:t>سوسك‌ سرگين‌ خور</a:t>
                      </a:r>
                      <a:r>
                        <a:rPr kumimoji="0" lang="en-US" sz="1200" b="1"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200" b="1"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17.2</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4.3</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30.9</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7.7</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جیرجیرک</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12.9</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5.5</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5.1</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75.8</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9.5</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ملخ کوچک</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20.6</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6.1</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3.9</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35.2</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5.0</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ملخ بزرگ</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14.3</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3.3</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2.2</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27.5</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3.0</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June </a:t>
                      </a: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سوسک</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13.4</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1.4</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2.9</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22.6</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6.0</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749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پروانه</a:t>
                      </a:r>
                      <a:r>
                        <a:rPr kumimoji="0" lang="en-US" sz="1800" b="0" i="0" u="none" strike="noStrike" cap="none" normalizeH="0" baseline="0" dirty="0" smtClean="0">
                          <a:ln>
                            <a:noFill/>
                          </a:ln>
                          <a:solidFill>
                            <a:srgbClr val="000000"/>
                          </a:solidFill>
                          <a:effectLst/>
                          <a:latin typeface="Times New Roman" pitchFamily="18" charset="0"/>
                          <a:cs typeface="B Titr" panose="00000700000000000000" pitchFamily="2" charset="-78"/>
                        </a:rPr>
                        <a:t> </a:t>
                      </a:r>
                      <a:r>
                        <a:rPr kumimoji="0" lang="en-US" sz="1800" b="0" i="0" u="none" strike="noStrike" cap="none" normalizeH="0" baseline="0" dirty="0" smtClean="0">
                          <a:ln>
                            <a:noFill/>
                          </a:ln>
                          <a:solidFill>
                            <a:srgbClr val="FF3300"/>
                          </a:solidFill>
                          <a:effectLst/>
                          <a:latin typeface="Times New Roman" pitchFamily="18" charset="0"/>
                          <a:cs typeface="B Titr" panose="00000700000000000000" pitchFamily="2" charset="-78"/>
                        </a:rPr>
                        <a:t>(</a:t>
                      </a:r>
                      <a:r>
                        <a:rPr kumimoji="0" lang="en-US" sz="1400" b="0" i="0" u="none" strike="noStrike" cap="none" normalizeH="0" baseline="0" dirty="0" smtClean="0">
                          <a:ln>
                            <a:noFill/>
                          </a:ln>
                          <a:solidFill>
                            <a:srgbClr val="FF3300"/>
                          </a:solidFill>
                          <a:effectLst/>
                          <a:latin typeface="Arial" charset="0"/>
                          <a:cs typeface="B Titr" panose="00000700000000000000" pitchFamily="2" charset="-78"/>
                        </a:rPr>
                        <a:t>Not  available</a:t>
                      </a:r>
                      <a:r>
                        <a:rPr kumimoji="0" lang="en-US" sz="1400" b="0" i="0" u="none" strike="noStrike" cap="none" normalizeH="0" baseline="0" dirty="0" smtClean="0">
                          <a:ln>
                            <a:noFill/>
                          </a:ln>
                          <a:solidFill>
                            <a:schemeClr val="tx1"/>
                          </a:solidFill>
                          <a:effectLst/>
                          <a:latin typeface="Arial" charset="0"/>
                          <a:cs typeface="B Titr" panose="00000700000000000000" pitchFamily="2" charset="-78"/>
                        </a:rPr>
                        <a:t>)</a:t>
                      </a:r>
                      <a:r>
                        <a:rPr kumimoji="0" lang="en-US" sz="2800" b="0" i="0" u="none" strike="noStrike" cap="none" normalizeH="0" baseline="0" dirty="0" smtClean="0">
                          <a:ln>
                            <a:noFill/>
                          </a:ln>
                          <a:solidFill>
                            <a:schemeClr val="tx1"/>
                          </a:solidFill>
                          <a:effectLst/>
                          <a:latin typeface="Arial" charset="0"/>
                          <a:cs typeface="B Titr" panose="00000700000000000000" pitchFamily="2" charset="-78"/>
                        </a:rPr>
                        <a:t> </a:t>
                      </a:r>
                      <a:r>
                        <a:rPr kumimoji="0" lang="en-US" sz="1800" b="0" i="0" u="none" strike="noStrike" cap="none" normalizeH="0" baseline="0" dirty="0" smtClean="0">
                          <a:ln>
                            <a:noFill/>
                          </a:ln>
                          <a:solidFill>
                            <a:srgbClr val="000000"/>
                          </a:solidFill>
                          <a:effectLst/>
                          <a:latin typeface="Times New Roman" pitchFamily="18" charset="0"/>
                          <a:cs typeface="B Titr" panose="00000700000000000000" pitchFamily="2" charset="-78"/>
                        </a:rPr>
                        <a:t>  </a:t>
                      </a: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6.7</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13.1</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موریانه</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14.2</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35.5</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شپشه گندم</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6.7</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13.1</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36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گوشت</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(Lean Ground)</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27.4</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3.5</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ماهی</a:t>
                      </a: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  (Broiled Cod)</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28.5</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N/A</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6666FF"/>
                          </a:solidFill>
                          <a:effectLst/>
                          <a:latin typeface="Times New Roman" pitchFamily="18" charset="0"/>
                          <a:cs typeface="B Titr" panose="00000700000000000000" pitchFamily="2" charset="-78"/>
                        </a:rPr>
                        <a:t>1.0</a:t>
                      </a:r>
                      <a:endParaRPr kumimoji="0" lang="en-US" sz="1800" b="0" i="0" u="none" strike="noStrike" cap="none" normalizeH="0" baseline="0" dirty="0" smtClean="0">
                        <a:ln>
                          <a:noFill/>
                        </a:ln>
                        <a:solidFill>
                          <a:srgbClr val="6666FF"/>
                        </a:solidFill>
                        <a:effectLst/>
                        <a:latin typeface="Arial" charset="0"/>
                        <a:cs typeface="B Titr" panose="00000700000000000000" pitchFamily="2" charset="-78"/>
                      </a:endParaRPr>
                    </a:p>
                  </a:txBody>
                  <a:tcPr marT="45715" marB="45715" anchor="ctr" horzOverflow="overflow">
                    <a:lnL w="12700" cap="flat" cmpd="sng" algn="ctr">
                      <a:solidFill>
                        <a:srgbClr val="ECE9D8"/>
                      </a:solidFill>
                      <a:prstDash val="solid"/>
                      <a:round/>
                      <a:headEnd type="none" w="med" len="med"/>
                      <a:tailEnd type="none" w="med" len="med"/>
                    </a:lnL>
                    <a:lnR w="12700" cap="flat" cmpd="sng" algn="ctr">
                      <a:solidFill>
                        <a:srgbClr val="ECE9D8"/>
                      </a:solidFill>
                      <a:prstDash val="solid"/>
                      <a:round/>
                      <a:headEnd type="none" w="med" len="med"/>
                      <a:tailEnd type="none" w="med" len="med"/>
                    </a:lnR>
                    <a:lnT w="12700" cap="flat" cmpd="sng" algn="ctr">
                      <a:solidFill>
                        <a:srgbClr val="ECE9D8"/>
                      </a:solidFill>
                      <a:prstDash val="solid"/>
                      <a:round/>
                      <a:headEnd type="none" w="med" len="med"/>
                      <a:tailEnd type="none" w="med" len="med"/>
                    </a:lnT>
                    <a:lnB w="12700" cap="flat" cmpd="sng" algn="ctr">
                      <a:solidFill>
                        <a:srgbClr val="ECE9D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3496153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1618" name="Picture 4" descr="Image_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0"/>
            <a:ext cx="6911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55596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a:xfrm>
            <a:off x="1981200" y="274639"/>
            <a:ext cx="8229600" cy="274637"/>
          </a:xfrm>
        </p:spPr>
        <p:txBody>
          <a:bodyPr/>
          <a:lstStyle/>
          <a:p>
            <a:pPr eaLnBrk="1" hangingPunct="1"/>
            <a:r>
              <a:rPr lang="en-US" altLang="en-US" sz="2800" b="1">
                <a:solidFill>
                  <a:srgbClr val="006600"/>
                </a:solidFill>
              </a:rPr>
              <a:t>A 13-year-old boy from a rural area in Hamadan</a:t>
            </a:r>
            <a:r>
              <a:rPr lang="en-US" altLang="en-US" sz="4000"/>
              <a:t> </a:t>
            </a:r>
          </a:p>
        </p:txBody>
      </p:sp>
      <p:sp>
        <p:nvSpPr>
          <p:cNvPr id="752643" name="Rectangle 3"/>
          <p:cNvSpPr>
            <a:spLocks noGrp="1" noChangeArrowheads="1"/>
          </p:cNvSpPr>
          <p:nvPr>
            <p:ph type="body" idx="1"/>
          </p:nvPr>
        </p:nvSpPr>
        <p:spPr/>
        <p:txBody>
          <a:bodyPr/>
          <a:lstStyle/>
          <a:p>
            <a:pPr eaLnBrk="1" hangingPunct="1"/>
            <a:endParaRPr lang="en-US" altLang="en-US" smtClean="0"/>
          </a:p>
        </p:txBody>
      </p:sp>
      <p:pic>
        <p:nvPicPr>
          <p:cNvPr id="752644" name="Picture 4" descr="Image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9215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88072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3666" name="Object 4"/>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8218" name="Bitmap Image" r:id="rId3" imgW="8790476" imgH="5819048" progId="Paint.Picture">
                  <p:embed/>
                </p:oleObj>
              </mc:Choice>
              <mc:Fallback>
                <p:oleObj name="Bitmap Image" r:id="rId3" imgW="8790476" imgH="5819048" progId="Paint.Picture">
                  <p:embed/>
                  <p:pic>
                    <p:nvPicPr>
                      <p:cNvPr id="75366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213006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5"/>
          <p:cNvSpPr>
            <a:spLocks noGrp="1" noChangeArrowheads="1"/>
          </p:cNvSpPr>
          <p:nvPr>
            <p:ph type="title"/>
          </p:nvPr>
        </p:nvSpPr>
        <p:spPr>
          <a:xfrm>
            <a:off x="1524000" y="0"/>
            <a:ext cx="9144000" cy="490538"/>
          </a:xfrm>
        </p:spPr>
        <p:txBody>
          <a:bodyPr/>
          <a:lstStyle/>
          <a:p>
            <a:pPr eaLnBrk="1" hangingPunct="1"/>
            <a:r>
              <a:rPr lang="en-US" altLang="en-US" sz="1800" b="1">
                <a:solidFill>
                  <a:srgbClr val="006600"/>
                </a:solidFill>
              </a:rPr>
              <a:t>Furuncular breast lesion with multiple sinuses containing Tumbu fly larvae.</a:t>
            </a:r>
            <a:r>
              <a:rPr lang="en-US" altLang="en-US" sz="4000"/>
              <a:t> </a:t>
            </a:r>
          </a:p>
        </p:txBody>
      </p:sp>
      <p:pic>
        <p:nvPicPr>
          <p:cNvPr id="755715" name="Picture 4" descr="1471-2482-4-5-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76250"/>
            <a:ext cx="9144000" cy="6381750"/>
          </a:xfrm>
          <a:noFill/>
        </p:spPr>
      </p:pic>
    </p:spTree>
    <p:extLst>
      <p:ext uri="{BB962C8B-B14F-4D97-AF65-F5344CB8AC3E}">
        <p14:creationId xmlns:p14="http://schemas.microsoft.com/office/powerpoint/2010/main" val="417503678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5"/>
          <p:cNvSpPr>
            <a:spLocks noGrp="1" noChangeArrowheads="1"/>
          </p:cNvSpPr>
          <p:nvPr>
            <p:ph type="title"/>
          </p:nvPr>
        </p:nvSpPr>
        <p:spPr>
          <a:xfrm>
            <a:off x="1524001" y="274638"/>
            <a:ext cx="8964613" cy="201612"/>
          </a:xfrm>
        </p:spPr>
        <p:txBody>
          <a:bodyPr/>
          <a:lstStyle/>
          <a:p>
            <a:pPr eaLnBrk="1" hangingPunct="1"/>
            <a:r>
              <a:rPr lang="en-US" altLang="en-US" sz="2800" b="1">
                <a:solidFill>
                  <a:srgbClr val="006600"/>
                </a:solidFill>
              </a:rPr>
              <a:t>One of the sinuses after extraction of the Larva.</a:t>
            </a:r>
            <a:r>
              <a:rPr lang="en-US" altLang="en-US" sz="4000"/>
              <a:t> </a:t>
            </a:r>
          </a:p>
        </p:txBody>
      </p:sp>
      <p:pic>
        <p:nvPicPr>
          <p:cNvPr id="756739" name="Picture 4" descr="1471-2482-4-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620714"/>
            <a:ext cx="9144000" cy="6237287"/>
          </a:xfrm>
          <a:noFill/>
        </p:spPr>
      </p:pic>
    </p:spTree>
    <p:extLst>
      <p:ext uri="{BB962C8B-B14F-4D97-AF65-F5344CB8AC3E}">
        <p14:creationId xmlns:p14="http://schemas.microsoft.com/office/powerpoint/2010/main" val="6854550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25" y="928688"/>
            <a:ext cx="909478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44995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4930" name="Object 3"/>
          <p:cNvGraphicFramePr>
            <a:graphicFrameLocks noGrp="1" noChangeAspect="1"/>
          </p:cNvGraphicFramePr>
          <p:nvPr>
            <p:ph/>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9241" name="Bitmap Image" r:id="rId3" imgW="5106113" imgH="3476190" progId="Paint.Picture">
                  <p:embed/>
                </p:oleObj>
              </mc:Choice>
              <mc:Fallback>
                <p:oleObj name="Bitmap Image" r:id="rId3" imgW="5106113" imgH="3476190" progId="Paint.Picture">
                  <p:embed/>
                  <p:pic>
                    <p:nvPicPr>
                      <p:cNvPr id="76493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4931" name="Text Box 5"/>
          <p:cNvSpPr txBox="1">
            <a:spLocks noChangeArrowheads="1"/>
          </p:cNvSpPr>
          <p:nvPr/>
        </p:nvSpPr>
        <p:spPr bwMode="auto">
          <a:xfrm>
            <a:off x="3211811" y="2662238"/>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4932" name="Text Box 6"/>
          <p:cNvSpPr txBox="1">
            <a:spLocks noChangeArrowheads="1"/>
          </p:cNvSpPr>
          <p:nvPr/>
        </p:nvSpPr>
        <p:spPr bwMode="auto">
          <a:xfrm rot="16200000">
            <a:off x="5984818" y="-2657475"/>
            <a:ext cx="800219"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Maggot Therapy Project</a:t>
            </a:r>
            <a:r>
              <a:rPr kumimoji="0" lang="en-US" altLang="en-US" sz="36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 </a:t>
            </a:r>
            <a:endParaRPr kumimoji="0" lang="en-US" altLang="en-US" sz="44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78611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02" name="Picture 2" descr="Siphonaptera: fle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33168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1981200" y="274639"/>
            <a:ext cx="8229600" cy="511175"/>
          </a:xfrm>
        </p:spPr>
        <p:txBody>
          <a:bodyPr/>
          <a:lstStyle/>
          <a:p>
            <a:r>
              <a:rPr lang="en-ZA" altLang="en-US" smtClean="0">
                <a:solidFill>
                  <a:schemeClr val="tx1"/>
                </a:solidFill>
              </a:rPr>
              <a:t>Siphonaptera (fleas)</a:t>
            </a:r>
          </a:p>
        </p:txBody>
      </p:sp>
      <p:sp>
        <p:nvSpPr>
          <p:cNvPr id="769027" name="Rectangle 3"/>
          <p:cNvSpPr>
            <a:spLocks noGrp="1" noChangeArrowheads="1"/>
          </p:cNvSpPr>
          <p:nvPr>
            <p:ph type="body" sz="half" idx="1"/>
          </p:nvPr>
        </p:nvSpPr>
        <p:spPr>
          <a:xfrm>
            <a:off x="1847850" y="1071563"/>
            <a:ext cx="8534400" cy="5357812"/>
          </a:xfrm>
        </p:spPr>
        <p:txBody>
          <a:bodyPr/>
          <a:lstStyle/>
          <a:p>
            <a:pPr>
              <a:lnSpc>
                <a:spcPct val="90000"/>
              </a:lnSpc>
            </a:pPr>
            <a:r>
              <a:rPr lang="en-ZA" altLang="en-US" b="1" dirty="0" smtClean="0">
                <a:solidFill>
                  <a:srgbClr val="0000CC"/>
                </a:solidFill>
              </a:rPr>
              <a:t>Small</a:t>
            </a:r>
            <a:r>
              <a:rPr lang="en-US" altLang="en-US" b="1" dirty="0" smtClean="0">
                <a:solidFill>
                  <a:srgbClr val="0000CC"/>
                </a:solidFill>
              </a:rPr>
              <a:t> 1-4 mm</a:t>
            </a:r>
            <a:r>
              <a:rPr lang="en-ZA" altLang="en-US" b="1" dirty="0" smtClean="0">
                <a:solidFill>
                  <a:srgbClr val="0000CC"/>
                </a:solidFill>
              </a:rPr>
              <a:t>, laterally flattened, wingless insects</a:t>
            </a:r>
          </a:p>
          <a:p>
            <a:pPr>
              <a:lnSpc>
                <a:spcPct val="90000"/>
              </a:lnSpc>
            </a:pPr>
            <a:r>
              <a:rPr lang="en-ZA" altLang="en-US" b="1" dirty="0" smtClean="0">
                <a:solidFill>
                  <a:srgbClr val="0000CC"/>
                </a:solidFill>
              </a:rPr>
              <a:t>Large hind legs &amp; spectacular jumps</a:t>
            </a:r>
          </a:p>
          <a:p>
            <a:pPr>
              <a:lnSpc>
                <a:spcPct val="90000"/>
              </a:lnSpc>
            </a:pPr>
            <a:r>
              <a:rPr lang="en-ZA" altLang="en-US" b="1" dirty="0" smtClean="0">
                <a:solidFill>
                  <a:srgbClr val="0000CC"/>
                </a:solidFill>
              </a:rPr>
              <a:t>Parasitic on birds &amp; mammals</a:t>
            </a:r>
          </a:p>
          <a:p>
            <a:pPr lvl="1">
              <a:lnSpc>
                <a:spcPct val="90000"/>
              </a:lnSpc>
            </a:pPr>
            <a:r>
              <a:rPr lang="en-ZA" altLang="en-US" b="1" dirty="0" smtClean="0">
                <a:solidFill>
                  <a:srgbClr val="0000CC"/>
                </a:solidFill>
              </a:rPr>
              <a:t>All adults have piercing &amp; sucking mouth parts &amp; feed on blood</a:t>
            </a:r>
          </a:p>
          <a:p>
            <a:pPr lvl="1">
              <a:lnSpc>
                <a:spcPct val="90000"/>
              </a:lnSpc>
            </a:pPr>
            <a:r>
              <a:rPr lang="en-ZA" altLang="en-US" b="1" dirty="0" smtClean="0">
                <a:solidFill>
                  <a:srgbClr val="0000CC"/>
                </a:solidFill>
              </a:rPr>
              <a:t>Annoying pests due to blood sucking, skin burrowing &amp; transmission of diseases &amp; parasites</a:t>
            </a:r>
          </a:p>
        </p:txBody>
      </p:sp>
    </p:spTree>
    <p:extLst>
      <p:ext uri="{BB962C8B-B14F-4D97-AF65-F5344CB8AC3E}">
        <p14:creationId xmlns:p14="http://schemas.microsoft.com/office/powerpoint/2010/main" val="37862608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2099" name="Picture 4" descr="Vol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93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2100" name="Text Box 5"/>
          <p:cNvSpPr txBox="1">
            <a:spLocks noChangeArrowheads="1"/>
          </p:cNvSpPr>
          <p:nvPr/>
        </p:nvSpPr>
        <p:spPr bwMode="auto">
          <a:xfrm>
            <a:off x="3068936" y="5470525"/>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2101" name="Text Box 6"/>
          <p:cNvSpPr txBox="1">
            <a:spLocks noChangeArrowheads="1"/>
          </p:cNvSpPr>
          <p:nvPr/>
        </p:nvSpPr>
        <p:spPr bwMode="auto">
          <a:xfrm rot="16200000">
            <a:off x="7176314" y="3277394"/>
            <a:ext cx="55399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Tunga penetrans</a:t>
            </a:r>
            <a:r>
              <a:rPr kumimoji="0" lang="en-US" altLang="en-US" sz="20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 </a:t>
            </a:r>
            <a: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(the Chigoe or jigger flea</a:t>
            </a:r>
            <a:r>
              <a:rPr kumimoji="0" lang="en-US" altLang="en-US" sz="24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 </a:t>
            </a:r>
          </a:p>
        </p:txBody>
      </p:sp>
      <p:sp>
        <p:nvSpPr>
          <p:cNvPr id="2" name="Rectangle 1"/>
          <p:cNvSpPr/>
          <p:nvPr/>
        </p:nvSpPr>
        <p:spPr>
          <a:xfrm>
            <a:off x="539150" y="563846"/>
            <a:ext cx="4803558" cy="2751522"/>
          </a:xfrm>
          <a:prstGeom prst="rect">
            <a:avLst/>
          </a:prstGeom>
        </p:spPr>
        <p:txBody>
          <a:bodyPr wrap="square">
            <a:spAutoFit/>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ZA" altLang="en-US" sz="2400" b="1" i="0" u="none" strike="noStrike" kern="0" cap="none" spc="0" normalizeH="0" baseline="0" noProof="0" dirty="0">
                <a:ln>
                  <a:noFill/>
                </a:ln>
                <a:solidFill>
                  <a:srgbClr val="000000"/>
                </a:solidFill>
                <a:effectLst/>
                <a:uLnTx/>
                <a:uFillTx/>
                <a:latin typeface="Arial"/>
                <a:ea typeface="+mn-ea"/>
                <a:cs typeface="Arial"/>
              </a:rPr>
              <a:t>Very small (&lt;1 mm)</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ZA" altLang="en-US" sz="2400" b="1" i="0" u="none" strike="noStrike" kern="0" cap="none" spc="0" normalizeH="0" baseline="0" noProof="0" dirty="0">
                <a:ln>
                  <a:noFill/>
                </a:ln>
                <a:solidFill>
                  <a:srgbClr val="000000"/>
                </a:solidFill>
                <a:effectLst/>
                <a:uLnTx/>
                <a:uFillTx/>
                <a:latin typeface="Arial"/>
                <a:ea typeface="+mn-ea"/>
                <a:cs typeface="Arial"/>
              </a:rPr>
              <a:t>Females burrow into skin of humans &amp; other mammals; usually on feet</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ZA" altLang="en-US" sz="2000" b="1" i="0" u="none" strike="noStrike" kern="0" cap="none" spc="0" normalizeH="0" baseline="0" noProof="0" dirty="0">
                <a:ln>
                  <a:noFill/>
                </a:ln>
                <a:solidFill>
                  <a:srgbClr val="000000"/>
                </a:solidFill>
                <a:effectLst/>
                <a:uLnTx/>
                <a:uFillTx/>
                <a:latin typeface="Arial"/>
                <a:ea typeface="+mn-ea"/>
                <a:cs typeface="Arial"/>
              </a:rPr>
              <a:t>Soft areas between toes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ZA" altLang="en-US" sz="2000" b="1" i="0" u="none" strike="noStrike" kern="0" cap="none" spc="0" normalizeH="0" baseline="0" noProof="0" dirty="0">
                <a:ln>
                  <a:noFill/>
                </a:ln>
                <a:solidFill>
                  <a:srgbClr val="000000"/>
                </a:solidFill>
                <a:effectLst/>
                <a:uLnTx/>
                <a:uFillTx/>
                <a:latin typeface="Arial"/>
                <a:ea typeface="+mn-ea"/>
                <a:cs typeface="Arial"/>
              </a:rPr>
              <a:t>Under toenails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en-ZA" altLang="en-US" sz="2000" b="1" i="0" u="none" strike="noStrike" kern="0" cap="none" spc="0" normalizeH="0" baseline="0" noProof="0" dirty="0">
                <a:ln>
                  <a:noFill/>
                </a:ln>
                <a:solidFill>
                  <a:srgbClr val="000000"/>
                </a:solidFill>
                <a:effectLst/>
                <a:uLnTx/>
                <a:uFillTx/>
                <a:latin typeface="Arial"/>
                <a:ea typeface="+mn-ea"/>
                <a:cs typeface="Arial"/>
              </a:rPr>
              <a:t>Condition called </a:t>
            </a:r>
            <a:r>
              <a:rPr kumimoji="0" lang="en-ZA" altLang="en-US" sz="2000" b="1" i="0" u="none" strike="noStrike" kern="0" cap="none" spc="0" normalizeH="0" baseline="0" noProof="0" dirty="0" err="1">
                <a:ln>
                  <a:noFill/>
                </a:ln>
                <a:solidFill>
                  <a:srgbClr val="FF0000"/>
                </a:solidFill>
                <a:effectLst/>
                <a:uLnTx/>
                <a:uFillTx/>
                <a:latin typeface="Arial"/>
                <a:ea typeface="+mn-ea"/>
                <a:cs typeface="Arial"/>
              </a:rPr>
              <a:t>tungiasis</a:t>
            </a:r>
            <a:endParaRPr kumimoji="0" lang="en-ZA" altLang="en-US" sz="2000" b="1" i="0" u="none" strike="noStrike" kern="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572689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457200" y="404813"/>
            <a:ext cx="11492346" cy="5721350"/>
          </a:xfrm>
        </p:spPr>
        <p:txBody>
          <a:bodyPr/>
          <a:lstStyle/>
          <a:p>
            <a:pPr eaLnBrk="1" hangingPunct="1"/>
            <a:r>
              <a:rPr lang="en-US" altLang="en-US" b="1" dirty="0" err="1" smtClean="0">
                <a:solidFill>
                  <a:srgbClr val="FF3300"/>
                </a:solidFill>
              </a:rPr>
              <a:t>Apitherapy</a:t>
            </a:r>
            <a:r>
              <a:rPr lang="en-US" altLang="en-US" dirty="0" smtClean="0"/>
              <a:t>, </a:t>
            </a:r>
            <a:r>
              <a:rPr lang="en-US" altLang="en-US" dirty="0" smtClean="0">
                <a:solidFill>
                  <a:srgbClr val="009900"/>
                </a:solidFill>
              </a:rPr>
              <a:t>the medicinal use of honey bee products, has been practiced since ancient times.</a:t>
            </a:r>
            <a:endParaRPr lang="fa-IR" altLang="en-US" dirty="0" smtClean="0">
              <a:solidFill>
                <a:srgbClr val="009900"/>
              </a:solidFill>
            </a:endParaRPr>
          </a:p>
          <a:p>
            <a:pPr eaLnBrk="1" hangingPunct="1"/>
            <a:endParaRPr lang="en-US" altLang="en-US" dirty="0" smtClean="0">
              <a:solidFill>
                <a:srgbClr val="009900"/>
              </a:solidFill>
            </a:endParaRPr>
          </a:p>
          <a:p>
            <a:pPr eaLnBrk="1" hangingPunct="1"/>
            <a:r>
              <a:rPr lang="en-US" altLang="en-US" dirty="0" smtClean="0"/>
              <a:t> </a:t>
            </a:r>
            <a:r>
              <a:rPr lang="en-US" altLang="en-US" dirty="0" smtClean="0">
                <a:solidFill>
                  <a:schemeClr val="accent2"/>
                </a:solidFill>
              </a:rPr>
              <a:t>In the modern world honey bee venom has found wide uses in </a:t>
            </a:r>
            <a:r>
              <a:rPr lang="en-US" altLang="en-US" dirty="0" smtClean="0">
                <a:solidFill>
                  <a:srgbClr val="FF0000"/>
                </a:solidFill>
              </a:rPr>
              <a:t>treating arthritis </a:t>
            </a:r>
            <a:r>
              <a:rPr lang="en-US" altLang="en-US" dirty="0" smtClean="0">
                <a:solidFill>
                  <a:schemeClr val="accent2"/>
                </a:solidFill>
              </a:rPr>
              <a:t>and other </a:t>
            </a:r>
            <a:r>
              <a:rPr lang="en-US" altLang="en-US" dirty="0" smtClean="0">
                <a:solidFill>
                  <a:srgbClr val="FF0000"/>
                </a:solidFill>
              </a:rPr>
              <a:t>inflammatory and degenerative diseases. </a:t>
            </a:r>
            <a:endParaRPr lang="fa-IR" altLang="en-US" dirty="0" smtClean="0">
              <a:solidFill>
                <a:srgbClr val="FF0000"/>
              </a:solidFill>
            </a:endParaRPr>
          </a:p>
          <a:p>
            <a:pPr eaLnBrk="1" hangingPunct="1"/>
            <a:endParaRPr lang="en-US" altLang="en-US" dirty="0" smtClean="0">
              <a:solidFill>
                <a:srgbClr val="FF0000"/>
              </a:solidFill>
            </a:endParaRPr>
          </a:p>
          <a:p>
            <a:pPr eaLnBrk="1" hangingPunct="1"/>
            <a:r>
              <a:rPr lang="en-US" altLang="en-US" dirty="0" smtClean="0">
                <a:solidFill>
                  <a:schemeClr val="accent2"/>
                </a:solidFill>
              </a:rPr>
              <a:t>The world scientific literature contains more than 1500 articles on bee venom. </a:t>
            </a:r>
          </a:p>
        </p:txBody>
      </p:sp>
    </p:spTree>
    <p:extLst>
      <p:ext uri="{BB962C8B-B14F-4D97-AF65-F5344CB8AC3E}">
        <p14:creationId xmlns:p14="http://schemas.microsoft.com/office/powerpoint/2010/main" val="115718776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4146" name="Picture 4" descr="Tunga penetrans (bo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96022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title"/>
          </p:nvPr>
        </p:nvSpPr>
        <p:spPr>
          <a:xfrm>
            <a:off x="1981200" y="274639"/>
            <a:ext cx="8229600" cy="561975"/>
          </a:xfrm>
        </p:spPr>
        <p:txBody>
          <a:bodyPr/>
          <a:lstStyle/>
          <a:p>
            <a:pPr eaLnBrk="1" hangingPunct="1"/>
            <a:r>
              <a:rPr lang="en-US" altLang="en-US" sz="4000" b="1"/>
              <a:t>Plague</a:t>
            </a:r>
            <a:br>
              <a:rPr lang="en-US" altLang="en-US" sz="4000" b="1"/>
            </a:br>
            <a:endParaRPr lang="en-US" altLang="en-US" sz="4000" b="1"/>
          </a:p>
        </p:txBody>
      </p:sp>
      <p:sp>
        <p:nvSpPr>
          <p:cNvPr id="784387" name="Rectangle 3"/>
          <p:cNvSpPr>
            <a:spLocks noGrp="1" noChangeArrowheads="1"/>
          </p:cNvSpPr>
          <p:nvPr>
            <p:ph type="body" idx="1"/>
          </p:nvPr>
        </p:nvSpPr>
        <p:spPr>
          <a:xfrm>
            <a:off x="1524000" y="620713"/>
            <a:ext cx="9144000" cy="5949950"/>
          </a:xfrm>
        </p:spPr>
        <p:txBody>
          <a:bodyPr/>
          <a:lstStyle/>
          <a:p>
            <a:pPr eaLnBrk="1" hangingPunct="1"/>
            <a:r>
              <a:rPr lang="en-US" altLang="en-US" smtClean="0"/>
              <a:t>Plague is a disease caused by the bacterium </a:t>
            </a:r>
            <a:r>
              <a:rPr lang="en-US" altLang="en-US" sz="4800" b="1" i="1">
                <a:solidFill>
                  <a:srgbClr val="990000"/>
                </a:solidFill>
              </a:rPr>
              <a:t>Yersinia pestis</a:t>
            </a:r>
            <a:r>
              <a:rPr lang="en-US" altLang="en-US" sz="4800">
                <a:solidFill>
                  <a:srgbClr val="990000"/>
                </a:solidFill>
              </a:rPr>
              <a:t>.</a:t>
            </a:r>
          </a:p>
          <a:p>
            <a:pPr eaLnBrk="1" hangingPunct="1"/>
            <a:r>
              <a:rPr lang="en-US" altLang="en-US" smtClean="0"/>
              <a:t> </a:t>
            </a:r>
            <a:r>
              <a:rPr lang="en-US" altLang="en-US" b="1" smtClean="0">
                <a:solidFill>
                  <a:schemeClr val="accent2"/>
                </a:solidFill>
              </a:rPr>
              <a:t>It occurs primarily in wild animals, such as rats and other rodents.</a:t>
            </a:r>
          </a:p>
          <a:p>
            <a:pPr eaLnBrk="1" hangingPunct="1"/>
            <a:r>
              <a:rPr lang="en-US" altLang="en-US" smtClean="0"/>
              <a:t> Plague bacteria are transmitted by fleas, and humans may be infected by fleas that have fed on infected animals. </a:t>
            </a:r>
          </a:p>
          <a:p>
            <a:pPr eaLnBrk="1" hangingPunct="1"/>
            <a:r>
              <a:rPr lang="en-US" altLang="en-US" b="1" smtClean="0">
                <a:solidFill>
                  <a:srgbClr val="990000"/>
                </a:solidFill>
              </a:rPr>
              <a:t>In the past, plague was called the</a:t>
            </a:r>
            <a:r>
              <a:rPr lang="en-US" altLang="en-US" smtClean="0">
                <a:solidFill>
                  <a:schemeClr val="folHlink"/>
                </a:solidFill>
              </a:rPr>
              <a:t> </a:t>
            </a:r>
            <a:r>
              <a:rPr lang="en-US" altLang="en-US" sz="4800" b="1"/>
              <a:t>black death</a:t>
            </a:r>
            <a:r>
              <a:rPr lang="en-US" altLang="en-US" smtClean="0">
                <a:solidFill>
                  <a:schemeClr val="folHlink"/>
                </a:solidFill>
              </a:rPr>
              <a:t> </a:t>
            </a:r>
            <a:r>
              <a:rPr lang="en-US" altLang="en-US" b="1" smtClean="0">
                <a:solidFill>
                  <a:srgbClr val="990000"/>
                </a:solidFill>
              </a:rPr>
              <a:t>and caused disastrous epidemics</a:t>
            </a:r>
          </a:p>
        </p:txBody>
      </p:sp>
    </p:spTree>
    <p:extLst>
      <p:ext uri="{BB962C8B-B14F-4D97-AF65-F5344CB8AC3E}">
        <p14:creationId xmlns:p14="http://schemas.microsoft.com/office/powerpoint/2010/main" val="344970085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3"/>
          <p:cNvSpPr>
            <a:spLocks noGrp="1" noChangeArrowheads="1"/>
          </p:cNvSpPr>
          <p:nvPr>
            <p:ph type="body" idx="1"/>
          </p:nvPr>
        </p:nvSpPr>
        <p:spPr>
          <a:xfrm>
            <a:off x="1524000" y="1"/>
            <a:ext cx="8686800" cy="6126163"/>
          </a:xfrm>
        </p:spPr>
        <p:txBody>
          <a:bodyPr/>
          <a:lstStyle/>
          <a:p>
            <a:pPr eaLnBrk="1" hangingPunct="1">
              <a:lnSpc>
                <a:spcPct val="80000"/>
              </a:lnSpc>
            </a:pPr>
            <a:r>
              <a:rPr lang="en-US" altLang="en-US" sz="2800"/>
              <a:t>Plague is still dangerous because it occurs widely in rodent populations. </a:t>
            </a:r>
          </a:p>
          <a:p>
            <a:pPr eaLnBrk="1" hangingPunct="1">
              <a:lnSpc>
                <a:spcPct val="80000"/>
              </a:lnSpc>
            </a:pPr>
            <a:r>
              <a:rPr lang="en-US" altLang="en-US" b="1" smtClean="0">
                <a:solidFill>
                  <a:srgbClr val="0000CC"/>
                </a:solidFill>
              </a:rPr>
              <a:t>Rural or Sylvatic plague</a:t>
            </a:r>
            <a:r>
              <a:rPr lang="en-US" altLang="en-US" sz="2800">
                <a:solidFill>
                  <a:srgbClr val="0000CC"/>
                </a:solidFill>
              </a:rPr>
              <a:t> </a:t>
            </a:r>
            <a:r>
              <a:rPr lang="en-US" altLang="en-US" sz="2800" b="1">
                <a:solidFill>
                  <a:schemeClr val="accent2"/>
                </a:solidFill>
              </a:rPr>
              <a:t>may be contracted in the western USA, South America, Africa, the former USSR, parts of the eastern Mediterranean area, and central and southeast Asia.</a:t>
            </a:r>
          </a:p>
          <a:p>
            <a:pPr eaLnBrk="1" hangingPunct="1">
              <a:lnSpc>
                <a:spcPct val="80000"/>
              </a:lnSpc>
            </a:pPr>
            <a:r>
              <a:rPr lang="en-US" altLang="en-US" sz="2800"/>
              <a:t> </a:t>
            </a:r>
            <a:r>
              <a:rPr lang="en-US" altLang="en-US" b="1" smtClean="0">
                <a:solidFill>
                  <a:srgbClr val="0000CC"/>
                </a:solidFill>
              </a:rPr>
              <a:t>Human plague</a:t>
            </a:r>
            <a:r>
              <a:rPr lang="en-US" altLang="en-US" sz="2800">
                <a:solidFill>
                  <a:srgbClr val="0000CC"/>
                </a:solidFill>
              </a:rPr>
              <a:t> </a:t>
            </a:r>
            <a:r>
              <a:rPr lang="en-US" altLang="en-US" sz="2800">
                <a:solidFill>
                  <a:srgbClr val="990000"/>
                </a:solidFill>
              </a:rPr>
              <a:t>frequently occurs in several countries in Africa, Bolivia/north-eastern Brazil, Ecuador, Myanmar, Peru and Viet Nam</a:t>
            </a:r>
            <a:r>
              <a:rPr lang="en-US" altLang="en-US" sz="2800"/>
              <a:t> .</a:t>
            </a:r>
          </a:p>
          <a:p>
            <a:pPr eaLnBrk="1" hangingPunct="1">
              <a:lnSpc>
                <a:spcPct val="80000"/>
              </a:lnSpc>
            </a:pPr>
            <a:r>
              <a:rPr lang="en-US" altLang="en-US" sz="4000" b="1" i="1"/>
              <a:t>Urban plague</a:t>
            </a:r>
            <a:r>
              <a:rPr lang="en-US" altLang="en-US" sz="2800"/>
              <a:t> </a:t>
            </a:r>
            <a:r>
              <a:rPr lang="en-US" altLang="en-US" sz="2800">
                <a:solidFill>
                  <a:srgbClr val="990000"/>
                </a:solidFill>
              </a:rPr>
              <a:t>is acquired by people entering rural areas and handling wild animals. </a:t>
            </a:r>
          </a:p>
          <a:p>
            <a:pPr eaLnBrk="1" hangingPunct="1">
              <a:lnSpc>
                <a:spcPct val="80000"/>
              </a:lnSpc>
            </a:pPr>
            <a:r>
              <a:rPr lang="en-US" altLang="en-US" sz="2800">
                <a:solidFill>
                  <a:srgbClr val="990000"/>
                </a:solidFill>
              </a:rPr>
              <a:t>Most at risk are hunters who may be bitten by infected fleas while handling recently killed animals.</a:t>
            </a:r>
          </a:p>
          <a:p>
            <a:pPr eaLnBrk="1" hangingPunct="1">
              <a:lnSpc>
                <a:spcPct val="80000"/>
              </a:lnSpc>
            </a:pPr>
            <a:endParaRPr lang="en-US" altLang="en-US" sz="2800">
              <a:solidFill>
                <a:srgbClr val="990000"/>
              </a:solidFill>
            </a:endParaRPr>
          </a:p>
        </p:txBody>
      </p:sp>
    </p:spTree>
    <p:extLst>
      <p:ext uri="{BB962C8B-B14F-4D97-AF65-F5344CB8AC3E}">
        <p14:creationId xmlns:p14="http://schemas.microsoft.com/office/powerpoint/2010/main" val="336496828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2" descr="09pla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1795" name="Text Box 3"/>
          <p:cNvSpPr txBox="1">
            <a:spLocks noChangeArrowheads="1"/>
          </p:cNvSpPr>
          <p:nvPr/>
        </p:nvSpPr>
        <p:spPr bwMode="auto">
          <a:xfrm rot="16200000">
            <a:off x="7110710" y="-183356"/>
            <a:ext cx="92333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0FFCC"/>
                </a:solidFill>
                <a:effectLst/>
                <a:uLnTx/>
                <a:uFillTx/>
                <a:latin typeface="Arial" panose="020B0604020202020204" pitchFamily="34" charset="0"/>
                <a:ea typeface="+mn-ea"/>
                <a:cs typeface="Arial" panose="020B0604020202020204" pitchFamily="34" charset="0"/>
              </a:rPr>
              <a:t>plague</a:t>
            </a:r>
          </a:p>
        </p:txBody>
      </p:sp>
    </p:spTree>
    <p:extLst>
      <p:ext uri="{BB962C8B-B14F-4D97-AF65-F5344CB8AC3E}">
        <p14:creationId xmlns:p14="http://schemas.microsoft.com/office/powerpoint/2010/main" val="140289687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2818" name="Picture 2" descr="pla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48620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609599" y="0"/>
            <a:ext cx="10972800" cy="1143000"/>
          </a:xfrm>
        </p:spPr>
        <p:txBody>
          <a:bodyPr/>
          <a:lstStyle/>
          <a:p>
            <a:pPr eaLnBrk="1" hangingPunct="1"/>
            <a:r>
              <a:rPr lang="en-US" altLang="en-US" sz="4000" b="1" dirty="0"/>
              <a:t>Other diseases</a:t>
            </a:r>
            <a:br>
              <a:rPr lang="en-US" altLang="en-US" sz="4000" b="1" dirty="0"/>
            </a:br>
            <a:endParaRPr lang="en-US" altLang="en-US" sz="4000" b="1" dirty="0"/>
          </a:p>
        </p:txBody>
      </p:sp>
      <p:sp>
        <p:nvSpPr>
          <p:cNvPr id="793603" name="Rectangle 3"/>
          <p:cNvSpPr>
            <a:spLocks noGrp="1" noChangeArrowheads="1"/>
          </p:cNvSpPr>
          <p:nvPr>
            <p:ph type="body" idx="1"/>
          </p:nvPr>
        </p:nvSpPr>
        <p:spPr>
          <a:xfrm>
            <a:off x="143691" y="571500"/>
            <a:ext cx="11874137" cy="5761038"/>
          </a:xfrm>
        </p:spPr>
        <p:txBody>
          <a:bodyPr/>
          <a:lstStyle/>
          <a:p>
            <a:pPr eaLnBrk="1" hangingPunct="1">
              <a:lnSpc>
                <a:spcPct val="90000"/>
              </a:lnSpc>
            </a:pPr>
            <a:r>
              <a:rPr lang="en-US" altLang="en-US" sz="2800" dirty="0" smtClean="0"/>
              <a:t>Fleas occasionally transmit other diseases and parasites from animals to humans, for instance </a:t>
            </a:r>
          </a:p>
          <a:p>
            <a:pPr eaLnBrk="1" hangingPunct="1">
              <a:lnSpc>
                <a:spcPct val="90000"/>
              </a:lnSpc>
            </a:pPr>
            <a:r>
              <a:rPr lang="en-US" altLang="en-US" sz="2800" b="1" dirty="0">
                <a:solidFill>
                  <a:srgbClr val="000000"/>
                </a:solidFill>
              </a:rPr>
              <a:t>Flea-borne typhus</a:t>
            </a:r>
            <a:r>
              <a:rPr lang="en-US" altLang="en-US" sz="2800" dirty="0">
                <a:solidFill>
                  <a:srgbClr val="000000"/>
                </a:solidFill>
              </a:rPr>
              <a:t>, also called </a:t>
            </a:r>
            <a:r>
              <a:rPr lang="en-US" altLang="en-US" sz="2800" b="1" dirty="0">
                <a:solidFill>
                  <a:srgbClr val="000000"/>
                </a:solidFill>
              </a:rPr>
              <a:t>murine typhus</a:t>
            </a:r>
            <a:r>
              <a:rPr lang="en-US" altLang="en-US" sz="2800" dirty="0">
                <a:solidFill>
                  <a:srgbClr val="000000"/>
                </a:solidFill>
              </a:rPr>
              <a:t> fever, is caused by </a:t>
            </a:r>
            <a:r>
              <a:rPr lang="en-US" altLang="en-US" sz="2800" b="1" i="1" dirty="0">
                <a:solidFill>
                  <a:srgbClr val="FF9900"/>
                </a:solidFill>
              </a:rPr>
              <a:t>Rickettsia </a:t>
            </a:r>
            <a:r>
              <a:rPr lang="en-US" altLang="en-US" sz="2800" b="1" i="1" dirty="0" err="1">
                <a:solidFill>
                  <a:srgbClr val="FF9900"/>
                </a:solidFill>
              </a:rPr>
              <a:t>typhi</a:t>
            </a:r>
            <a:r>
              <a:rPr lang="en-US" altLang="en-US" sz="2800" i="1" dirty="0">
                <a:solidFill>
                  <a:srgbClr val="000000"/>
                </a:solidFill>
              </a:rPr>
              <a:t> </a:t>
            </a:r>
            <a:r>
              <a:rPr lang="en-US" altLang="en-US" sz="2800" dirty="0">
                <a:solidFill>
                  <a:srgbClr val="000000"/>
                </a:solidFill>
              </a:rPr>
              <a:t>and occurs sporadically in populations of rats and mice</a:t>
            </a:r>
            <a:endParaRPr lang="en-US" altLang="en-US" b="1" dirty="0" smtClean="0">
              <a:solidFill>
                <a:srgbClr val="0000CC"/>
              </a:solidFill>
            </a:endParaRPr>
          </a:p>
          <a:p>
            <a:pPr eaLnBrk="1" hangingPunct="1">
              <a:lnSpc>
                <a:spcPct val="90000"/>
              </a:lnSpc>
            </a:pPr>
            <a:r>
              <a:rPr lang="en-US" altLang="en-US" b="1" dirty="0" err="1" smtClean="0">
                <a:solidFill>
                  <a:srgbClr val="0000CC"/>
                </a:solidFill>
              </a:rPr>
              <a:t>tularaemia</a:t>
            </a:r>
            <a:r>
              <a:rPr lang="en-US" altLang="en-US" sz="2800" dirty="0" smtClean="0"/>
              <a:t> caused by the bacillus </a:t>
            </a:r>
          </a:p>
          <a:p>
            <a:pPr eaLnBrk="1" hangingPunct="1">
              <a:lnSpc>
                <a:spcPct val="90000"/>
              </a:lnSpc>
            </a:pPr>
            <a:r>
              <a:rPr lang="en-US" altLang="en-US" b="1" i="1" dirty="0" err="1">
                <a:solidFill>
                  <a:srgbClr val="0000CC"/>
                </a:solidFill>
              </a:rPr>
              <a:t>Francisella</a:t>
            </a:r>
            <a:r>
              <a:rPr lang="en-US" altLang="en-US" b="1" i="1" dirty="0">
                <a:solidFill>
                  <a:srgbClr val="0000CC"/>
                </a:solidFill>
              </a:rPr>
              <a:t> </a:t>
            </a:r>
            <a:r>
              <a:rPr lang="en-US" altLang="en-US" b="1" i="1" dirty="0" err="1">
                <a:solidFill>
                  <a:srgbClr val="0000CC"/>
                </a:solidFill>
              </a:rPr>
              <a:t>tularensis</a:t>
            </a:r>
            <a:r>
              <a:rPr lang="en-US" altLang="en-US" sz="2800" b="1" dirty="0" smtClean="0">
                <a:solidFill>
                  <a:srgbClr val="FF9900"/>
                </a:solidFill>
              </a:rPr>
              <a:t>,</a:t>
            </a:r>
          </a:p>
          <a:p>
            <a:pPr eaLnBrk="1" hangingPunct="1">
              <a:lnSpc>
                <a:spcPct val="90000"/>
              </a:lnSpc>
            </a:pPr>
            <a:r>
              <a:rPr lang="en-US" altLang="en-US" sz="2800" dirty="0" smtClean="0"/>
              <a:t> and the parasitic tapeworms :</a:t>
            </a:r>
          </a:p>
          <a:p>
            <a:pPr eaLnBrk="1" hangingPunct="1">
              <a:lnSpc>
                <a:spcPct val="90000"/>
              </a:lnSpc>
            </a:pPr>
            <a:r>
              <a:rPr lang="en-US" altLang="en-US" b="1" dirty="0" err="1">
                <a:solidFill>
                  <a:srgbClr val="0000CC"/>
                </a:solidFill>
              </a:rPr>
              <a:t>Diplididum</a:t>
            </a:r>
            <a:r>
              <a:rPr lang="en-US" altLang="en-US" b="1" dirty="0">
                <a:solidFill>
                  <a:srgbClr val="0000CC"/>
                </a:solidFill>
              </a:rPr>
              <a:t> </a:t>
            </a:r>
            <a:r>
              <a:rPr lang="en-US" altLang="en-US" b="1" dirty="0" err="1">
                <a:solidFill>
                  <a:srgbClr val="0000CC"/>
                </a:solidFill>
              </a:rPr>
              <a:t>caninum</a:t>
            </a:r>
            <a:r>
              <a:rPr lang="en-US" altLang="en-US" b="1" dirty="0">
                <a:solidFill>
                  <a:srgbClr val="0000CC"/>
                </a:solidFill>
              </a:rPr>
              <a:t> </a:t>
            </a:r>
          </a:p>
          <a:p>
            <a:pPr eaLnBrk="1" hangingPunct="1">
              <a:lnSpc>
                <a:spcPct val="90000"/>
              </a:lnSpc>
            </a:pPr>
            <a:r>
              <a:rPr lang="en-US" altLang="en-US" b="1" dirty="0" err="1">
                <a:solidFill>
                  <a:srgbClr val="0000CC"/>
                </a:solidFill>
              </a:rPr>
              <a:t>Hymenolepis</a:t>
            </a:r>
            <a:r>
              <a:rPr lang="en-US" altLang="en-US" b="1" dirty="0">
                <a:solidFill>
                  <a:srgbClr val="0000CC"/>
                </a:solidFill>
              </a:rPr>
              <a:t> </a:t>
            </a:r>
            <a:r>
              <a:rPr lang="en-US" altLang="en-US" b="1" dirty="0" err="1">
                <a:solidFill>
                  <a:srgbClr val="0000CC"/>
                </a:solidFill>
              </a:rPr>
              <a:t>diminuta</a:t>
            </a:r>
            <a:r>
              <a:rPr lang="en-US" altLang="en-US" b="1" dirty="0">
                <a:solidFill>
                  <a:srgbClr val="0000CC"/>
                </a:solidFill>
              </a:rPr>
              <a:t> </a:t>
            </a:r>
            <a:r>
              <a:rPr lang="en-US" altLang="en-US" sz="2800" dirty="0" smtClean="0">
                <a:solidFill>
                  <a:srgbClr val="0000CC"/>
                </a:solidFill>
              </a:rPr>
              <a:t> </a:t>
            </a:r>
            <a:r>
              <a:rPr lang="en-US" altLang="en-US" sz="2800" dirty="0" smtClean="0"/>
              <a:t>that occur in dogs and cats.</a:t>
            </a:r>
          </a:p>
          <a:p>
            <a:pPr eaLnBrk="1" hangingPunct="1">
              <a:lnSpc>
                <a:spcPct val="90000"/>
              </a:lnSpc>
            </a:pPr>
            <a:r>
              <a:rPr lang="en-US" altLang="en-US" sz="2800" dirty="0" smtClean="0"/>
              <a:t> Children playing with domestic pets may become infected by swallowing fleas that carry the infective stage of the worms</a:t>
            </a:r>
          </a:p>
        </p:txBody>
      </p:sp>
    </p:spTree>
    <p:extLst>
      <p:ext uri="{BB962C8B-B14F-4D97-AF65-F5344CB8AC3E}">
        <p14:creationId xmlns:p14="http://schemas.microsoft.com/office/powerpoint/2010/main" val="102650152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3298" name="Picture 2" descr="Bee sti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4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299" name="Text Box 3"/>
          <p:cNvSpPr txBox="1">
            <a:spLocks noChangeArrowheads="1"/>
          </p:cNvSpPr>
          <p:nvPr/>
        </p:nvSpPr>
        <p:spPr bwMode="auto">
          <a:xfrm>
            <a:off x="6075363" y="658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5012" name="Text Box 4"/>
          <p:cNvSpPr txBox="1">
            <a:spLocks noChangeArrowheads="1"/>
          </p:cNvSpPr>
          <p:nvPr/>
        </p:nvSpPr>
        <p:spPr bwMode="auto">
          <a:xfrm>
            <a:off x="3524251" y="1"/>
            <a:ext cx="5643563" cy="646113"/>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FF"/>
                </a:solidFill>
                <a:effectLst>
                  <a:outerShdw blurRad="38100" dist="38100" dir="2700000" algn="tl">
                    <a:srgbClr val="000000"/>
                  </a:outerShdw>
                </a:effectLst>
                <a:uLnTx/>
                <a:uFillTx/>
                <a:latin typeface="Arial" charset="0"/>
                <a:ea typeface="+mn-ea"/>
                <a:cs typeface="Arial" charset="0"/>
              </a:rPr>
              <a:t>Honey bee with a stinger</a:t>
            </a:r>
          </a:p>
        </p:txBody>
      </p:sp>
    </p:spTree>
    <p:extLst>
      <p:ext uri="{BB962C8B-B14F-4D97-AF65-F5344CB8AC3E}">
        <p14:creationId xmlns:p14="http://schemas.microsoft.com/office/powerpoint/2010/main" val="123048196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a:xfrm>
            <a:off x="1981200" y="274639"/>
            <a:ext cx="8229600" cy="725487"/>
          </a:xfrm>
        </p:spPr>
        <p:txBody>
          <a:bodyPr/>
          <a:lstStyle/>
          <a:p>
            <a:pPr eaLnBrk="1" hangingPunct="1"/>
            <a:r>
              <a:rPr lang="en-ZA" altLang="en-US" smtClean="0">
                <a:solidFill>
                  <a:srgbClr val="990000"/>
                </a:solidFill>
              </a:rPr>
              <a:t>Toxicity &amp; fatalities</a:t>
            </a:r>
          </a:p>
        </p:txBody>
      </p:sp>
      <p:sp>
        <p:nvSpPr>
          <p:cNvPr id="808963" name="Rectangle 3"/>
          <p:cNvSpPr>
            <a:spLocks noGrp="1" noChangeArrowheads="1"/>
          </p:cNvSpPr>
          <p:nvPr>
            <p:ph type="body" sz="half" idx="1"/>
          </p:nvPr>
        </p:nvSpPr>
        <p:spPr>
          <a:xfrm>
            <a:off x="561703" y="928689"/>
            <a:ext cx="9891985" cy="5595937"/>
          </a:xfrm>
        </p:spPr>
        <p:txBody>
          <a:bodyPr/>
          <a:lstStyle/>
          <a:p>
            <a:pPr eaLnBrk="1" hangingPunct="1">
              <a:lnSpc>
                <a:spcPct val="80000"/>
              </a:lnSpc>
            </a:pPr>
            <a:r>
              <a:rPr lang="en-ZA" altLang="en-US" sz="3600" b="1" dirty="0">
                <a:solidFill>
                  <a:srgbClr val="0000CC"/>
                </a:solidFill>
              </a:rPr>
              <a:t>Most fatalities caused by honey bees</a:t>
            </a:r>
          </a:p>
          <a:p>
            <a:pPr lvl="1" eaLnBrk="1" hangingPunct="1">
              <a:lnSpc>
                <a:spcPct val="80000"/>
              </a:lnSpc>
            </a:pPr>
            <a:r>
              <a:rPr lang="en-ZA" altLang="en-US" sz="3600" b="1" dirty="0">
                <a:solidFill>
                  <a:schemeClr val="tx2"/>
                </a:solidFill>
              </a:rPr>
              <a:t>Shock from multiple stings</a:t>
            </a:r>
          </a:p>
          <a:p>
            <a:pPr lvl="1" eaLnBrk="1" hangingPunct="1">
              <a:lnSpc>
                <a:spcPct val="80000"/>
              </a:lnSpc>
            </a:pPr>
            <a:r>
              <a:rPr lang="en-ZA" altLang="en-US" sz="3600" b="1" dirty="0">
                <a:solidFill>
                  <a:schemeClr val="tx2"/>
                </a:solidFill>
              </a:rPr>
              <a:t>Allergic response (anaphylaxis) from single sting</a:t>
            </a:r>
          </a:p>
          <a:p>
            <a:pPr lvl="1" eaLnBrk="1" hangingPunct="1">
              <a:lnSpc>
                <a:spcPct val="80000"/>
              </a:lnSpc>
            </a:pPr>
            <a:r>
              <a:rPr lang="en-ZA" altLang="en-US" sz="3600" b="1" dirty="0">
                <a:solidFill>
                  <a:schemeClr val="tx2"/>
                </a:solidFill>
              </a:rPr>
              <a:t>In non-sensitized people, LD50 varies</a:t>
            </a:r>
          </a:p>
          <a:p>
            <a:pPr lvl="2" eaLnBrk="1" hangingPunct="1">
              <a:lnSpc>
                <a:spcPct val="80000"/>
              </a:lnSpc>
            </a:pPr>
            <a:r>
              <a:rPr lang="en-ZA" altLang="en-US" sz="3200" b="1" dirty="0">
                <a:solidFill>
                  <a:srgbClr val="FF0000"/>
                </a:solidFill>
              </a:rPr>
              <a:t>500 stings for children</a:t>
            </a:r>
          </a:p>
          <a:p>
            <a:pPr lvl="2" eaLnBrk="1" hangingPunct="1">
              <a:lnSpc>
                <a:spcPct val="80000"/>
              </a:lnSpc>
            </a:pPr>
            <a:r>
              <a:rPr lang="en-ZA" altLang="en-US" sz="3200" b="1" dirty="0">
                <a:solidFill>
                  <a:srgbClr val="FF0000"/>
                </a:solidFill>
              </a:rPr>
              <a:t>1100 for adult females</a:t>
            </a:r>
          </a:p>
          <a:p>
            <a:pPr lvl="2" eaLnBrk="1" hangingPunct="1">
              <a:lnSpc>
                <a:spcPct val="80000"/>
              </a:lnSpc>
            </a:pPr>
            <a:r>
              <a:rPr lang="en-ZA" altLang="en-US" sz="3200" b="1" dirty="0">
                <a:solidFill>
                  <a:srgbClr val="FF0000"/>
                </a:solidFill>
              </a:rPr>
              <a:t>1400 for adult males</a:t>
            </a:r>
          </a:p>
          <a:p>
            <a:pPr lvl="1" eaLnBrk="1" hangingPunct="1">
              <a:lnSpc>
                <a:spcPct val="80000"/>
              </a:lnSpc>
            </a:pPr>
            <a:r>
              <a:rPr lang="en-ZA" altLang="en-US" sz="3600" b="1" dirty="0">
                <a:solidFill>
                  <a:schemeClr val="tx2"/>
                </a:solidFill>
              </a:rPr>
              <a:t>Allergic people must avoid allergens &amp; carry medication</a:t>
            </a:r>
          </a:p>
        </p:txBody>
      </p:sp>
    </p:spTree>
    <p:extLst>
      <p:ext uri="{BB962C8B-B14F-4D97-AF65-F5344CB8AC3E}">
        <p14:creationId xmlns:p14="http://schemas.microsoft.com/office/powerpoint/2010/main" val="52083664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4" descr="Image_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323" name="Text Box 5"/>
          <p:cNvSpPr txBox="1">
            <a:spLocks noChangeArrowheads="1"/>
          </p:cNvSpPr>
          <p:nvPr/>
        </p:nvSpPr>
        <p:spPr bwMode="auto">
          <a:xfrm>
            <a:off x="8253711" y="3095625"/>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24324" name="Text Box 6"/>
          <p:cNvSpPr txBox="1">
            <a:spLocks noChangeArrowheads="1"/>
          </p:cNvSpPr>
          <p:nvPr/>
        </p:nvSpPr>
        <p:spPr bwMode="auto">
          <a:xfrm rot="16200000">
            <a:off x="2033777" y="3884614"/>
            <a:ext cx="156966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The Wasp Sting has a smooth outer lining - easy to insert in and out of the victim</a:t>
            </a:r>
          </a:p>
        </p:txBody>
      </p:sp>
      <p:sp>
        <p:nvSpPr>
          <p:cNvPr id="824325" name="Text Box 7"/>
          <p:cNvSpPr txBox="1">
            <a:spLocks noChangeArrowheads="1"/>
          </p:cNvSpPr>
          <p:nvPr/>
        </p:nvSpPr>
        <p:spPr bwMode="auto">
          <a:xfrm>
            <a:off x="8612486" y="2446338"/>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24326" name="Text Box 8"/>
          <p:cNvSpPr txBox="1">
            <a:spLocks noChangeArrowheads="1"/>
          </p:cNvSpPr>
          <p:nvPr/>
        </p:nvSpPr>
        <p:spPr bwMode="auto">
          <a:xfrm rot="16200000">
            <a:off x="8371077" y="1363663"/>
            <a:ext cx="156966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The Bee Sting has a barbed outer sheath which are like a fish hook - easy to insert but difficult to extract</a:t>
            </a:r>
          </a:p>
        </p:txBody>
      </p:sp>
    </p:spTree>
    <p:extLst>
      <p:ext uri="{BB962C8B-B14F-4D97-AF65-F5344CB8AC3E}">
        <p14:creationId xmlns:p14="http://schemas.microsoft.com/office/powerpoint/2010/main" val="325324816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3"/>
          <p:cNvSpPr>
            <a:spLocks noGrp="1" noChangeArrowheads="1"/>
          </p:cNvSpPr>
          <p:nvPr>
            <p:ph type="body" sz="half" idx="1"/>
          </p:nvPr>
        </p:nvSpPr>
        <p:spPr>
          <a:xfrm>
            <a:off x="1" y="117566"/>
            <a:ext cx="7367450" cy="5617028"/>
          </a:xfrm>
        </p:spPr>
        <p:txBody>
          <a:bodyPr/>
          <a:lstStyle/>
          <a:p>
            <a:pPr eaLnBrk="1" hangingPunct="1">
              <a:lnSpc>
                <a:spcPct val="90000"/>
              </a:lnSpc>
            </a:pPr>
            <a:r>
              <a:rPr lang="en-ZA" altLang="en-US" b="1" dirty="0" smtClean="0">
                <a:solidFill>
                  <a:srgbClr val="990000"/>
                </a:solidFill>
              </a:rPr>
              <a:t>Not all toxins inoculated via stings</a:t>
            </a:r>
          </a:p>
          <a:p>
            <a:pPr lvl="1" eaLnBrk="1" hangingPunct="1">
              <a:lnSpc>
                <a:spcPct val="90000"/>
              </a:lnSpc>
            </a:pPr>
            <a:r>
              <a:rPr lang="en-ZA" altLang="en-US" b="1" dirty="0" smtClean="0">
                <a:solidFill>
                  <a:schemeClr val="tx2"/>
                </a:solidFill>
              </a:rPr>
              <a:t>Physical contact with body parts, haemolymph, poisonous spines &amp; defensive secretions</a:t>
            </a:r>
          </a:p>
          <a:p>
            <a:pPr lvl="1" eaLnBrk="1" hangingPunct="1">
              <a:lnSpc>
                <a:spcPct val="90000"/>
              </a:lnSpc>
            </a:pPr>
            <a:r>
              <a:rPr lang="en-ZA" altLang="en-US" b="1" dirty="0" smtClean="0">
                <a:solidFill>
                  <a:srgbClr val="0000CC"/>
                </a:solidFill>
              </a:rPr>
              <a:t>Blister beetles (</a:t>
            </a:r>
            <a:r>
              <a:rPr lang="en-ZA" altLang="en-US" b="1" dirty="0" err="1" smtClean="0">
                <a:solidFill>
                  <a:srgbClr val="0000CC"/>
                </a:solidFill>
              </a:rPr>
              <a:t>Meloidae</a:t>
            </a:r>
            <a:r>
              <a:rPr lang="en-ZA" altLang="en-US" b="1" dirty="0" smtClean="0">
                <a:solidFill>
                  <a:srgbClr val="0000CC"/>
                </a:solidFill>
              </a:rPr>
              <a:t>) release toxins (</a:t>
            </a:r>
            <a:r>
              <a:rPr lang="en-ZA" altLang="en-US" b="1" dirty="0" err="1" smtClean="0">
                <a:solidFill>
                  <a:srgbClr val="0000CC"/>
                </a:solidFill>
              </a:rPr>
              <a:t>cantharidins</a:t>
            </a:r>
            <a:r>
              <a:rPr lang="en-ZA" altLang="en-US" b="1" dirty="0" smtClean="0">
                <a:solidFill>
                  <a:srgbClr val="0000CC"/>
                </a:solidFill>
              </a:rPr>
              <a:t>) when crushed or handled</a:t>
            </a:r>
          </a:p>
          <a:p>
            <a:pPr lvl="2" eaLnBrk="1" hangingPunct="1">
              <a:lnSpc>
                <a:spcPct val="90000"/>
              </a:lnSpc>
            </a:pPr>
            <a:r>
              <a:rPr lang="en-ZA" altLang="en-US" b="1" dirty="0" smtClean="0">
                <a:solidFill>
                  <a:srgbClr val="0000CC"/>
                </a:solidFill>
              </a:rPr>
              <a:t>Cause blistering of skin</a:t>
            </a:r>
          </a:p>
          <a:p>
            <a:pPr lvl="2" eaLnBrk="1" hangingPunct="1">
              <a:lnSpc>
                <a:spcPct val="90000"/>
              </a:lnSpc>
            </a:pPr>
            <a:r>
              <a:rPr lang="en-ZA" altLang="en-US" b="1" dirty="0" smtClean="0">
                <a:solidFill>
                  <a:srgbClr val="0000CC"/>
                </a:solidFill>
              </a:rPr>
              <a:t>Cause inflammation of urinary &amp; genital tracts if taken orally (aphrodisiac ‘Spanish fly’)</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033" y="117566"/>
            <a:ext cx="4392512" cy="624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911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4" descr="Negar 0265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129027" name="Text Box 7"/>
          <p:cNvSpPr txBox="1">
            <a:spLocks noChangeArrowheads="1"/>
          </p:cNvSpPr>
          <p:nvPr/>
        </p:nvSpPr>
        <p:spPr bwMode="auto">
          <a:xfrm>
            <a:off x="8125936" y="2014538"/>
            <a:ext cx="738664"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9028" name="Text Box 8"/>
          <p:cNvSpPr txBox="1">
            <a:spLocks noChangeArrowheads="1"/>
          </p:cNvSpPr>
          <p:nvPr/>
        </p:nvSpPr>
        <p:spPr bwMode="auto">
          <a:xfrm rot="16200000">
            <a:off x="5333912" y="4546601"/>
            <a:ext cx="1200329"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Contact </a:t>
            </a:r>
          </a:p>
        </p:txBody>
      </p:sp>
    </p:spTree>
    <p:extLst>
      <p:ext uri="{BB962C8B-B14F-4D97-AF65-F5344CB8AC3E}">
        <p14:creationId xmlns:p14="http://schemas.microsoft.com/office/powerpoint/2010/main" val="273212002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82" name="Picture 4" descr="Insect venoms (blist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683" name="Text Box 7"/>
          <p:cNvSpPr txBox="1">
            <a:spLocks noChangeArrowheads="1"/>
          </p:cNvSpPr>
          <p:nvPr/>
        </p:nvSpPr>
        <p:spPr bwMode="auto">
          <a:xfrm>
            <a:off x="4810126" y="6000750"/>
            <a:ext cx="3008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32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Skin blistering</a:t>
            </a:r>
          </a:p>
        </p:txBody>
      </p:sp>
    </p:spTree>
    <p:extLst>
      <p:ext uri="{BB962C8B-B14F-4D97-AF65-F5344CB8AC3E}">
        <p14:creationId xmlns:p14="http://schemas.microsoft.com/office/powerpoint/2010/main" val="326856346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3"/>
          <p:cNvSpPr>
            <a:spLocks noGrp="1" noChangeArrowheads="1"/>
          </p:cNvSpPr>
          <p:nvPr>
            <p:ph type="body" sz="half" idx="1"/>
          </p:nvPr>
        </p:nvSpPr>
        <p:spPr>
          <a:xfrm>
            <a:off x="300445" y="1000125"/>
            <a:ext cx="11665131" cy="5238750"/>
          </a:xfrm>
        </p:spPr>
        <p:txBody>
          <a:bodyPr/>
          <a:lstStyle/>
          <a:p>
            <a:pPr eaLnBrk="1" hangingPunct="1">
              <a:lnSpc>
                <a:spcPct val="90000"/>
              </a:lnSpc>
            </a:pPr>
            <a:r>
              <a:rPr lang="en-ZA" altLang="en-US" dirty="0" smtClean="0">
                <a:solidFill>
                  <a:srgbClr val="990000"/>
                </a:solidFill>
              </a:rPr>
              <a:t>Body fluids of other beetles have potent toxins</a:t>
            </a:r>
          </a:p>
          <a:p>
            <a:pPr lvl="1" eaLnBrk="1" hangingPunct="1">
              <a:lnSpc>
                <a:spcPct val="90000"/>
              </a:lnSpc>
            </a:pPr>
            <a:r>
              <a:rPr lang="en-ZA" altLang="en-US" sz="3600" b="1" dirty="0">
                <a:solidFill>
                  <a:srgbClr val="0000CC"/>
                </a:solidFill>
              </a:rPr>
              <a:t>Certain flea beetles (</a:t>
            </a:r>
            <a:r>
              <a:rPr lang="en-ZA" altLang="en-US" sz="3600" b="1" dirty="0" err="1">
                <a:solidFill>
                  <a:srgbClr val="0000CC"/>
                </a:solidFill>
              </a:rPr>
              <a:t>Chrysomelidae</a:t>
            </a:r>
            <a:r>
              <a:rPr lang="en-ZA" altLang="en-US" sz="3600" b="1" dirty="0">
                <a:solidFill>
                  <a:srgbClr val="0000CC"/>
                </a:solidFill>
              </a:rPr>
              <a:t>) that feed on toxic plants are used for arrow poisons by San people</a:t>
            </a:r>
          </a:p>
          <a:p>
            <a:pPr lvl="1" eaLnBrk="1" hangingPunct="1">
              <a:lnSpc>
                <a:spcPct val="90000"/>
              </a:lnSpc>
            </a:pPr>
            <a:r>
              <a:rPr lang="en-ZA" altLang="en-US" b="1" dirty="0" smtClean="0">
                <a:solidFill>
                  <a:srgbClr val="006600"/>
                </a:solidFill>
              </a:rPr>
              <a:t>Some rove beetles of genus </a:t>
            </a:r>
            <a:r>
              <a:rPr lang="en-ZA" altLang="en-US" b="1" i="1" dirty="0" err="1" smtClean="0">
                <a:solidFill>
                  <a:srgbClr val="006600"/>
                </a:solidFill>
              </a:rPr>
              <a:t>Paederus</a:t>
            </a:r>
            <a:r>
              <a:rPr lang="en-ZA" altLang="en-US" b="1" dirty="0" smtClean="0">
                <a:solidFill>
                  <a:srgbClr val="006600"/>
                </a:solidFill>
              </a:rPr>
              <a:t> (</a:t>
            </a:r>
            <a:r>
              <a:rPr lang="en-ZA" altLang="en-US" b="1" dirty="0" err="1" smtClean="0">
                <a:solidFill>
                  <a:srgbClr val="006600"/>
                </a:solidFill>
              </a:rPr>
              <a:t>Staphylinidae</a:t>
            </a:r>
            <a:r>
              <a:rPr lang="en-ZA" altLang="en-US" b="1" dirty="0" smtClean="0">
                <a:solidFill>
                  <a:srgbClr val="006600"/>
                </a:solidFill>
              </a:rPr>
              <a:t>) have contact poisons (</a:t>
            </a:r>
            <a:r>
              <a:rPr lang="en-ZA" altLang="en-US" b="1" dirty="0" err="1" smtClean="0">
                <a:solidFill>
                  <a:srgbClr val="006600"/>
                </a:solidFill>
              </a:rPr>
              <a:t>paederin</a:t>
            </a:r>
            <a:r>
              <a:rPr lang="en-ZA" altLang="en-US" b="1" dirty="0" smtClean="0">
                <a:solidFill>
                  <a:srgbClr val="006600"/>
                </a:solidFill>
              </a:rPr>
              <a:t>) that cause blistering &amp; long-lasting ulceration</a:t>
            </a:r>
          </a:p>
        </p:txBody>
      </p:sp>
    </p:spTree>
    <p:extLst>
      <p:ext uri="{BB962C8B-B14F-4D97-AF65-F5344CB8AC3E}">
        <p14:creationId xmlns:p14="http://schemas.microsoft.com/office/powerpoint/2010/main" val="118032352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2754" name="Picture 5" descr="Paederus toxi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836022"/>
            <a:ext cx="4519271" cy="602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2755" name="Text Box 7"/>
          <p:cNvSpPr txBox="1">
            <a:spLocks noChangeArrowheads="1"/>
          </p:cNvSpPr>
          <p:nvPr/>
        </p:nvSpPr>
        <p:spPr bwMode="auto">
          <a:xfrm>
            <a:off x="82731" y="2520315"/>
            <a:ext cx="2000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Ulcers from </a:t>
            </a:r>
            <a:r>
              <a:rPr kumimoji="0" lang="en-ZA" altLang="en-US" sz="32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paederin</a:t>
            </a:r>
            <a:endParaRPr kumimoji="0" lang="en-ZA" altLang="en-US"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pic>
        <p:nvPicPr>
          <p:cNvPr id="4" name="Picture 4" descr="Paederus littora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590" y="2098267"/>
            <a:ext cx="5312228" cy="398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524000" y="0"/>
            <a:ext cx="8929688" cy="8445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err="1">
                <a:ln>
                  <a:noFill/>
                </a:ln>
                <a:solidFill>
                  <a:srgbClr val="0000CC"/>
                </a:solidFill>
                <a:effectLst/>
                <a:uLnTx/>
                <a:uFillTx/>
                <a:latin typeface="Arial"/>
                <a:ea typeface="+mn-ea"/>
                <a:cs typeface="Arial"/>
              </a:rPr>
              <a:t>Paederus</a:t>
            </a:r>
            <a:r>
              <a:rPr kumimoji="0" lang="en-US" sz="3200" b="1" i="0" u="none" strike="noStrike" kern="0" cap="none" spc="0" normalizeH="0" baseline="0" noProof="0" dirty="0">
                <a:ln>
                  <a:noFill/>
                </a:ln>
                <a:solidFill>
                  <a:srgbClr val="0000CC"/>
                </a:solidFill>
                <a:effectLst/>
                <a:uLnTx/>
                <a:uFillTx/>
                <a:latin typeface="Arial"/>
                <a:ea typeface="+mn-ea"/>
                <a:cs typeface="Arial"/>
              </a:rPr>
              <a:t> </a:t>
            </a:r>
            <a:r>
              <a:rPr kumimoji="0" lang="en-US" sz="3200" b="1" i="0" u="none" strike="noStrike" kern="0" cap="none" spc="0" normalizeH="0" baseline="0" noProof="0" dirty="0" err="1">
                <a:ln>
                  <a:noFill/>
                </a:ln>
                <a:solidFill>
                  <a:srgbClr val="0000CC"/>
                </a:solidFill>
                <a:effectLst/>
                <a:uLnTx/>
                <a:uFillTx/>
                <a:latin typeface="Arial"/>
                <a:ea typeface="+mn-ea"/>
                <a:cs typeface="Arial"/>
              </a:rPr>
              <a:t>fuscipes</a:t>
            </a:r>
            <a:r>
              <a:rPr kumimoji="0" lang="en-US" sz="3200" b="1" i="0" u="none" strike="noStrike" kern="0" cap="none" spc="0" normalizeH="0" baseline="0" noProof="0" dirty="0">
                <a:ln>
                  <a:noFill/>
                </a:ln>
                <a:solidFill>
                  <a:srgbClr val="0000CC"/>
                </a:solidFill>
                <a:effectLst/>
                <a:uLnTx/>
                <a:uFillTx/>
                <a:latin typeface="Arial"/>
                <a:ea typeface="+mn-ea"/>
                <a:cs typeface="Arial"/>
              </a:rPr>
              <a:t> </a:t>
            </a:r>
            <a:r>
              <a:rPr kumimoji="0" lang="en-US" sz="2800" b="1" i="0" u="none" strike="noStrike" kern="0" cap="none" spc="0" normalizeH="0" baseline="0" noProof="0" dirty="0">
                <a:ln>
                  <a:noFill/>
                </a:ln>
                <a:solidFill>
                  <a:srgbClr val="000000"/>
                </a:solidFill>
                <a:effectLst/>
                <a:uLnTx/>
                <a:uFillTx/>
                <a:latin typeface="Arial"/>
                <a:ea typeface="+mn-ea"/>
                <a:cs typeface="Arial"/>
              </a:rPr>
              <a:t>(</a:t>
            </a:r>
            <a:r>
              <a:rPr kumimoji="0" lang="en-US" sz="2800" b="1" i="0" u="none" strike="noStrike" kern="0" cap="none" spc="0" normalizeH="0" baseline="0" noProof="0" dirty="0" err="1">
                <a:ln>
                  <a:noFill/>
                </a:ln>
                <a:solidFill>
                  <a:srgbClr val="000000"/>
                </a:solidFill>
                <a:effectLst/>
                <a:uLnTx/>
                <a:uFillTx/>
                <a:latin typeface="Arial"/>
                <a:ea typeface="+mn-ea"/>
                <a:cs typeface="Arial"/>
              </a:rPr>
              <a:t>Coleoptera:Staphylinidae</a:t>
            </a:r>
            <a:r>
              <a:rPr kumimoji="0" lang="en-US" sz="3200" b="1" i="0" u="none" strike="noStrike" kern="0" cap="none" spc="0" normalizeH="0" baseline="0" noProof="0" dirty="0">
                <a:ln>
                  <a:noFill/>
                </a:ln>
                <a:solidFill>
                  <a:srgbClr val="000000"/>
                </a:solidFill>
                <a:effectLst/>
                <a:uLnTx/>
                <a:uFillTx/>
                <a:latin typeface="Arial"/>
                <a:ea typeface="+mn-ea"/>
                <a:cs typeface="Arial"/>
              </a:rPr>
              <a:t>)</a:t>
            </a:r>
            <a:r>
              <a:rPr kumimoji="0" lang="en-US" sz="4400" b="0" i="0" u="none" strike="noStrike" kern="0" cap="none" spc="0" normalizeH="0" baseline="0" noProof="0" dirty="0">
                <a:ln>
                  <a:noFill/>
                </a:ln>
                <a:solidFill>
                  <a:srgbClr val="000000"/>
                </a:solidFill>
                <a:effectLst/>
                <a:uLnTx/>
                <a:uFillTx/>
                <a:latin typeface="Arial"/>
                <a:ea typeface="+mn-ea"/>
                <a:cs typeface="Arial"/>
              </a:rPr>
              <a:t>     </a:t>
            </a:r>
          </a:p>
        </p:txBody>
      </p:sp>
      <p:sp>
        <p:nvSpPr>
          <p:cNvPr id="6" name="Text Box 6"/>
          <p:cNvSpPr txBox="1">
            <a:spLocks noChangeArrowheads="1"/>
          </p:cNvSpPr>
          <p:nvPr/>
        </p:nvSpPr>
        <p:spPr bwMode="auto">
          <a:xfrm>
            <a:off x="7207181" y="1267300"/>
            <a:ext cx="4261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40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Paederus</a:t>
            </a:r>
            <a:r>
              <a:rPr kumimoji="0" lang="en-ZA"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beetle</a:t>
            </a:r>
            <a:r>
              <a:rPr kumimoji="0" lang="en-ZA" altLang="en-US" sz="40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6847242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5282" name="Picture 2" descr="49Iomoth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951" y="0"/>
            <a:ext cx="4060841" cy="463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Io larvae sin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634" y="117566"/>
            <a:ext cx="7522165" cy="448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509584" y="3989612"/>
            <a:ext cx="357020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3600" b="1" i="0" u="none" strike="noStrike" kern="0" cap="none" spc="0" normalizeH="0" baseline="0" noProof="0" dirty="0" err="1">
                <a:ln>
                  <a:noFill/>
                </a:ln>
                <a:solidFill>
                  <a:srgbClr val="990000"/>
                </a:solidFill>
                <a:effectLst/>
                <a:uLnTx/>
                <a:uFillTx/>
                <a:latin typeface="Arial"/>
                <a:ea typeface="+mn-ea"/>
                <a:cs typeface="Arial"/>
              </a:rPr>
              <a:t>Urticating</a:t>
            </a:r>
            <a:r>
              <a:rPr kumimoji="0" lang="en-ZA" altLang="en-US" sz="3600" b="1" i="0" u="none" strike="noStrike" kern="0" cap="none" spc="0" normalizeH="0" baseline="0" noProof="0" dirty="0">
                <a:ln>
                  <a:noFill/>
                </a:ln>
                <a:solidFill>
                  <a:srgbClr val="990000"/>
                </a:solidFill>
                <a:effectLst/>
                <a:uLnTx/>
                <a:uFillTx/>
                <a:latin typeface="Arial"/>
                <a:ea typeface="+mn-ea"/>
                <a:cs typeface="Arial"/>
              </a:rPr>
              <a:t> hairs</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Rectangle 3"/>
          <p:cNvSpPr/>
          <p:nvPr/>
        </p:nvSpPr>
        <p:spPr>
          <a:xfrm>
            <a:off x="209007" y="4818823"/>
            <a:ext cx="11870785"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2400" b="1" i="0" u="none" strike="noStrike" kern="1200" cap="none" spc="0" normalizeH="0" baseline="0" noProof="0" dirty="0">
                <a:ln>
                  <a:noFill/>
                </a:ln>
                <a:solidFill>
                  <a:srgbClr val="000000"/>
                </a:solidFill>
                <a:effectLst/>
                <a:uLnTx/>
                <a:uFillTx/>
                <a:latin typeface="Arial"/>
                <a:ea typeface="+mn-ea"/>
                <a:cs typeface="Arial"/>
              </a:rPr>
              <a:t>Penetrate skin causing skin irritations (urtication)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altLang="en-US" sz="2400" b="1" i="0" u="none" strike="noStrike" kern="1200" cap="none" spc="0" normalizeH="0" baseline="0" noProof="0" dirty="0">
                <a:ln>
                  <a:noFill/>
                </a:ln>
                <a:solidFill>
                  <a:srgbClr val="003399"/>
                </a:solidFill>
                <a:effectLst/>
                <a:uLnTx/>
                <a:uFillTx/>
                <a:latin typeface="Arial"/>
                <a:ea typeface="+mn-ea"/>
                <a:cs typeface="Arial"/>
              </a:rPr>
              <a:t>Retain irritant properties long after being shed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en-US" sz="2000" b="1" i="0" u="none" strike="noStrike" kern="1200" cap="none" spc="0" normalizeH="0" baseline="0" noProof="0" dirty="0">
                <a:ln>
                  <a:noFill/>
                </a:ln>
                <a:solidFill>
                  <a:srgbClr val="FF0000"/>
                </a:solidFill>
                <a:effectLst/>
                <a:uLnTx/>
                <a:uFillTx/>
                <a:latin typeface="Arial"/>
                <a:ea typeface="+mn-ea"/>
                <a:cs typeface="Arial"/>
              </a:rPr>
              <a:t>Intense burning sensation on skin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en-US" sz="2000" b="1" i="0" u="none" strike="noStrike" kern="1200" cap="none" spc="0" normalizeH="0" baseline="0" noProof="0" dirty="0">
                <a:ln>
                  <a:noFill/>
                </a:ln>
                <a:solidFill>
                  <a:srgbClr val="FF0000"/>
                </a:solidFill>
                <a:effectLst/>
                <a:uLnTx/>
                <a:uFillTx/>
                <a:latin typeface="Arial"/>
                <a:ea typeface="+mn-ea"/>
                <a:cs typeface="Arial"/>
              </a:rPr>
              <a:t>Breathing difficulties if inhaled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altLang="en-US" sz="2000" b="1" i="0" u="none" strike="noStrike" kern="1200" cap="none" spc="0" normalizeH="0" baseline="0" noProof="0" dirty="0">
                <a:ln>
                  <a:noFill/>
                </a:ln>
                <a:solidFill>
                  <a:srgbClr val="FF0000"/>
                </a:solidFill>
                <a:effectLst/>
                <a:uLnTx/>
                <a:uFillTx/>
                <a:latin typeface="Arial"/>
                <a:ea typeface="+mn-ea"/>
                <a:cs typeface="Arial"/>
              </a:rPr>
              <a:t>Inflammation of mouth &amp; throat if ingested</a:t>
            </a:r>
          </a:p>
        </p:txBody>
      </p:sp>
    </p:spTree>
    <p:extLst>
      <p:ext uri="{BB962C8B-B14F-4D97-AF65-F5344CB8AC3E}">
        <p14:creationId xmlns:p14="http://schemas.microsoft.com/office/powerpoint/2010/main" val="2291076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84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4" descr="Negar 026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130051" name="Text Box 8"/>
          <p:cNvSpPr txBox="1">
            <a:spLocks noChangeArrowheads="1"/>
          </p:cNvSpPr>
          <p:nvPr/>
        </p:nvSpPr>
        <p:spPr bwMode="auto">
          <a:xfrm>
            <a:off x="8989536" y="1006475"/>
            <a:ext cx="738664"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052" name="Text Box 9"/>
          <p:cNvSpPr txBox="1">
            <a:spLocks noChangeArrowheads="1"/>
          </p:cNvSpPr>
          <p:nvPr/>
        </p:nvSpPr>
        <p:spPr bwMode="auto">
          <a:xfrm rot="16200000">
            <a:off x="8982631" y="-961856"/>
            <a:ext cx="738664" cy="26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Spider Bite</a:t>
            </a:r>
            <a:r>
              <a:rPr kumimoji="0" lang="en-US" altLang="en-US" sz="3600" b="0" i="0" u="none"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145583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4" descr="Negar 0388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132099" name="Text Box 7"/>
          <p:cNvSpPr txBox="1">
            <a:spLocks noChangeArrowheads="1"/>
          </p:cNvSpPr>
          <p:nvPr/>
        </p:nvSpPr>
        <p:spPr bwMode="auto">
          <a:xfrm>
            <a:off x="3230086" y="1511300"/>
            <a:ext cx="738664"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2100" name="Text Box 8"/>
          <p:cNvSpPr txBox="1">
            <a:spLocks noChangeArrowheads="1"/>
          </p:cNvSpPr>
          <p:nvPr/>
        </p:nvSpPr>
        <p:spPr bwMode="auto">
          <a:xfrm rot="16200000">
            <a:off x="5253871" y="-1997869"/>
            <a:ext cx="1107996"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Scorpion Sting</a:t>
            </a:r>
            <a:r>
              <a:rPr kumimoji="0" lang="en-US" altLang="en-US" sz="3600" b="0" i="0" u="none" strike="noStrike" kern="1200" cap="none" spc="0" normalizeH="0" baseline="0" noProof="0">
                <a:ln>
                  <a:noFill/>
                </a:ln>
                <a:solidFill>
                  <a:srgbClr val="0099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091300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descr="sscaba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
            <a:ext cx="9144000" cy="7426325"/>
          </a:xfrm>
          <a:noFill/>
        </p:spPr>
      </p:pic>
      <p:sp>
        <p:nvSpPr>
          <p:cNvPr id="133123" name="Text Box 7"/>
          <p:cNvSpPr txBox="1">
            <a:spLocks noChangeArrowheads="1"/>
          </p:cNvSpPr>
          <p:nvPr/>
        </p:nvSpPr>
        <p:spPr bwMode="auto">
          <a:xfrm rot="16200000">
            <a:off x="4229270" y="-273142"/>
            <a:ext cx="1015663"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Agent</a:t>
            </a:r>
          </a:p>
        </p:txBody>
      </p:sp>
    </p:spTree>
    <p:extLst>
      <p:ext uri="{BB962C8B-B14F-4D97-AF65-F5344CB8AC3E}">
        <p14:creationId xmlns:p14="http://schemas.microsoft.com/office/powerpoint/2010/main" val="3160002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1919536" y="908721"/>
            <a:ext cx="8568952" cy="4525963"/>
          </a:xfrm>
        </p:spPr>
        <p:txBody>
          <a:bodyPr/>
          <a:lstStyle/>
          <a:p>
            <a:pPr marL="609600" indent="-609600" algn="r" eaLnBrk="1" hangingPunct="1">
              <a:buNone/>
            </a:pPr>
            <a:endParaRPr lang="fa-IR" altLang="en-US" b="1" dirty="0" smtClean="0">
              <a:cs typeface="B Titr" panose="00000700000000000000" pitchFamily="2" charset="-78"/>
            </a:endParaRPr>
          </a:p>
          <a:p>
            <a:pPr lvl="0" algn="r" rtl="1" eaLnBrk="1" hangingPunct="1"/>
            <a:r>
              <a:rPr lang="ar-SA" altLang="en-US" sz="4800" b="1" dirty="0">
                <a:solidFill>
                  <a:srgbClr val="000000"/>
                </a:solidFill>
                <a:cs typeface="B Titr" panose="00000700000000000000" pitchFamily="2" charset="-78"/>
              </a:rPr>
              <a:t>نام درس :  حشره شناسي پزشكي </a:t>
            </a:r>
          </a:p>
          <a:p>
            <a:pPr marL="609600" indent="-609600" algn="r" eaLnBrk="1" hangingPunct="1">
              <a:buNone/>
            </a:pPr>
            <a:endParaRPr lang="fa-IR" altLang="en-US" sz="2800" b="1" dirty="0">
              <a:cs typeface="B Titr" panose="00000700000000000000" pitchFamily="2" charset="-78"/>
            </a:endParaRPr>
          </a:p>
          <a:p>
            <a:pPr marL="609600" indent="-609600" algn="r" eaLnBrk="1" hangingPunct="1">
              <a:buNone/>
            </a:pPr>
            <a:r>
              <a:rPr lang="ar-SA" altLang="en-US" sz="2800" b="1" dirty="0">
                <a:cs typeface="B Titr" panose="00000700000000000000" pitchFamily="2" charset="-78"/>
              </a:rPr>
              <a:t>هدف كلي : </a:t>
            </a:r>
          </a:p>
          <a:p>
            <a:pPr marL="609600" indent="-609600" algn="justLow" rtl="1" eaLnBrk="1" hangingPunct="1">
              <a:buNone/>
            </a:pPr>
            <a:r>
              <a:rPr lang="ar-SA" altLang="en-US" sz="2800" b="1" dirty="0">
                <a:cs typeface="B Titr" panose="00000700000000000000" pitchFamily="2" charset="-78"/>
              </a:rPr>
              <a:t>دانشجو در پايان دوره  با </a:t>
            </a:r>
            <a:r>
              <a:rPr lang="ar-SA" altLang="en-US" sz="2800" b="1" dirty="0" smtClean="0">
                <a:cs typeface="B Titr" panose="00000700000000000000" pitchFamily="2" charset="-78"/>
              </a:rPr>
              <a:t>گونه </a:t>
            </a:r>
            <a:r>
              <a:rPr lang="ar-SA" altLang="en-US" sz="2800" b="1" dirty="0">
                <a:cs typeface="B Titr" panose="00000700000000000000" pitchFamily="2" charset="-78"/>
              </a:rPr>
              <a:t>های مهم بندپایان </a:t>
            </a:r>
            <a:r>
              <a:rPr lang="ar-SA" altLang="en-US" sz="2800" b="1" dirty="0" smtClean="0">
                <a:cs typeface="B Titr" panose="00000700000000000000" pitchFamily="2" charset="-78"/>
              </a:rPr>
              <a:t>پزشکی</a:t>
            </a:r>
            <a:r>
              <a:rPr lang="fa-IR" altLang="en-US" sz="2800" b="1" dirty="0" smtClean="0">
                <a:cs typeface="B Titr" panose="00000700000000000000" pitchFamily="2" charset="-78"/>
              </a:rPr>
              <a:t>  و نحوه آسیب آنها  به</a:t>
            </a:r>
            <a:r>
              <a:rPr lang="ar-SA" altLang="en-US" sz="2800" b="1" dirty="0" smtClean="0">
                <a:cs typeface="B Titr" panose="00000700000000000000" pitchFamily="2" charset="-78"/>
              </a:rPr>
              <a:t> </a:t>
            </a:r>
            <a:r>
              <a:rPr lang="ar-SA" altLang="en-US" sz="2800" b="1" dirty="0">
                <a:cs typeface="B Titr" panose="00000700000000000000" pitchFamily="2" charset="-78"/>
              </a:rPr>
              <a:t>انسان و  چگونگي انتقال عوامل بيماري </a:t>
            </a:r>
            <a:r>
              <a:rPr lang="ar-SA" altLang="en-US" sz="2800" b="1" dirty="0" smtClean="0">
                <a:cs typeface="B Titr" panose="00000700000000000000" pitchFamily="2" charset="-78"/>
              </a:rPr>
              <a:t>زا </a:t>
            </a:r>
            <a:r>
              <a:rPr lang="ar-SA" altLang="en-US" sz="2800" b="1" dirty="0">
                <a:cs typeface="B Titr" panose="00000700000000000000" pitchFamily="2" charset="-78"/>
              </a:rPr>
              <a:t>آشنا شود</a:t>
            </a:r>
            <a:endParaRPr lang="en-US" altLang="en-US" sz="2800" b="1" dirty="0">
              <a:cs typeface="B Titr" panose="00000700000000000000" pitchFamily="2" charset="-78"/>
            </a:endParaRPr>
          </a:p>
        </p:txBody>
      </p:sp>
    </p:spTree>
    <p:extLst>
      <p:ext uri="{BB962C8B-B14F-4D97-AF65-F5344CB8AC3E}">
        <p14:creationId xmlns:p14="http://schemas.microsoft.com/office/powerpoint/2010/main" val="3736805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descr="u4220b0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134147" name="Text Box 7"/>
          <p:cNvSpPr txBox="1">
            <a:spLocks noChangeArrowheads="1"/>
          </p:cNvSpPr>
          <p:nvPr/>
        </p:nvSpPr>
        <p:spPr bwMode="auto">
          <a:xfrm>
            <a:off x="2653824" y="1222375"/>
            <a:ext cx="738664"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3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4148" name="Text Box 8"/>
          <p:cNvSpPr txBox="1">
            <a:spLocks noChangeArrowheads="1"/>
          </p:cNvSpPr>
          <p:nvPr/>
        </p:nvSpPr>
        <p:spPr bwMode="auto">
          <a:xfrm rot="16200000">
            <a:off x="2385161" y="-137319"/>
            <a:ext cx="80021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Agent</a:t>
            </a:r>
          </a:p>
        </p:txBody>
      </p:sp>
    </p:spTree>
    <p:extLst>
      <p:ext uri="{BB962C8B-B14F-4D97-AF65-F5344CB8AC3E}">
        <p14:creationId xmlns:p14="http://schemas.microsoft.com/office/powerpoint/2010/main" val="3650790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ZA" altLang="en-US" b="1" smtClean="0">
                <a:solidFill>
                  <a:srgbClr val="009900"/>
                </a:solidFill>
              </a:rPr>
              <a:t>Nasopharyngeal myiasis</a:t>
            </a:r>
          </a:p>
        </p:txBody>
      </p:sp>
      <p:sp>
        <p:nvSpPr>
          <p:cNvPr id="135171" name="Rectangle 3"/>
          <p:cNvSpPr>
            <a:spLocks noGrp="1" noChangeArrowheads="1"/>
          </p:cNvSpPr>
          <p:nvPr>
            <p:ph type="body" sz="half" idx="1"/>
          </p:nvPr>
        </p:nvSpPr>
        <p:spPr>
          <a:xfrm>
            <a:off x="0" y="1700214"/>
            <a:ext cx="12032673" cy="4752975"/>
          </a:xfrm>
        </p:spPr>
        <p:txBody>
          <a:bodyPr/>
          <a:lstStyle/>
          <a:p>
            <a:pPr eaLnBrk="1" hangingPunct="1">
              <a:lnSpc>
                <a:spcPct val="90000"/>
              </a:lnSpc>
            </a:pPr>
            <a:r>
              <a:rPr lang="en-ZA" altLang="en-US" sz="3600" b="1" i="1" dirty="0"/>
              <a:t>Oestrus </a:t>
            </a:r>
            <a:r>
              <a:rPr lang="en-ZA" altLang="en-US" sz="3600" b="1" i="1" dirty="0" err="1"/>
              <a:t>ovis</a:t>
            </a:r>
            <a:endParaRPr lang="en-ZA" altLang="en-US" sz="3600" b="1" i="1" dirty="0"/>
          </a:p>
          <a:p>
            <a:pPr lvl="1" eaLnBrk="1" hangingPunct="1">
              <a:lnSpc>
                <a:spcPct val="90000"/>
              </a:lnSpc>
            </a:pPr>
            <a:r>
              <a:rPr lang="en-ZA" altLang="en-US" sz="3200" b="1" dirty="0"/>
              <a:t>Flies deposit living larvae in sheep’s nostrils</a:t>
            </a:r>
          </a:p>
          <a:p>
            <a:pPr lvl="1" eaLnBrk="1" hangingPunct="1">
              <a:lnSpc>
                <a:spcPct val="90000"/>
              </a:lnSpc>
            </a:pPr>
            <a:r>
              <a:rPr lang="en-ZA" altLang="en-US" sz="3200" b="1" dirty="0"/>
              <a:t>Larvae attach to sinus membrane &amp; feed on mucous</a:t>
            </a:r>
          </a:p>
          <a:p>
            <a:pPr lvl="1" eaLnBrk="1" hangingPunct="1">
              <a:lnSpc>
                <a:spcPct val="90000"/>
              </a:lnSpc>
            </a:pPr>
            <a:r>
              <a:rPr lang="en-ZA" altLang="en-US" sz="3200" b="1" dirty="0"/>
              <a:t>Cause nasal discharge &amp; much irritation</a:t>
            </a:r>
          </a:p>
          <a:p>
            <a:pPr lvl="2" eaLnBrk="1" hangingPunct="1">
              <a:lnSpc>
                <a:spcPct val="90000"/>
              </a:lnSpc>
            </a:pPr>
            <a:r>
              <a:rPr lang="en-ZA" altLang="en-US" sz="2800" b="1" dirty="0"/>
              <a:t>Sheep shake heads to dislodge larvae</a:t>
            </a:r>
          </a:p>
          <a:p>
            <a:pPr lvl="1" eaLnBrk="1" hangingPunct="1">
              <a:lnSpc>
                <a:spcPct val="90000"/>
              </a:lnSpc>
            </a:pPr>
            <a:r>
              <a:rPr lang="en-ZA" altLang="en-US" sz="3200" b="1" dirty="0"/>
              <a:t>Larvae sneezed out &amp; pupate in soil</a:t>
            </a:r>
          </a:p>
          <a:p>
            <a:pPr lvl="1" eaLnBrk="1" hangingPunct="1">
              <a:lnSpc>
                <a:spcPct val="90000"/>
              </a:lnSpc>
            </a:pPr>
            <a:r>
              <a:rPr lang="en-ZA" altLang="en-US" sz="3200" b="1" dirty="0"/>
              <a:t>Infestations usually cause little harm</a:t>
            </a:r>
          </a:p>
          <a:p>
            <a:pPr lvl="2" eaLnBrk="1" hangingPunct="1">
              <a:lnSpc>
                <a:spcPct val="90000"/>
              </a:lnSpc>
            </a:pPr>
            <a:r>
              <a:rPr lang="en-ZA" altLang="en-US" sz="2800" b="1" dirty="0"/>
              <a:t>Loss of appetite</a:t>
            </a:r>
          </a:p>
          <a:p>
            <a:pPr lvl="2" eaLnBrk="1" hangingPunct="1">
              <a:lnSpc>
                <a:spcPct val="90000"/>
              </a:lnSpc>
            </a:pPr>
            <a:r>
              <a:rPr lang="en-ZA" altLang="en-US" sz="2800" b="1" dirty="0"/>
              <a:t>Death only in severe cases</a:t>
            </a:r>
          </a:p>
        </p:txBody>
      </p:sp>
    </p:spTree>
    <p:extLst>
      <p:ext uri="{BB962C8B-B14F-4D97-AF65-F5344CB8AC3E}">
        <p14:creationId xmlns:p14="http://schemas.microsoft.com/office/powerpoint/2010/main" val="19569685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4" descr="Oestrus ovis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270" y="80893"/>
            <a:ext cx="10007131" cy="6777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0" y="80893"/>
            <a:ext cx="45512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4400" b="1" i="1"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Oestrus </a:t>
            </a:r>
            <a:r>
              <a:rPr kumimoji="0" lang="en-ZA" altLang="en-US" sz="4400" b="1" i="1"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ovis</a:t>
            </a:r>
            <a:endParaRPr kumimoji="0" lang="en-ZA" altLang="en-US" sz="4400" b="1" i="1"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845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4" descr="Oestrus o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00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4" descr="Negar 0262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139267" name="Text Box 7"/>
          <p:cNvSpPr txBox="1">
            <a:spLocks noChangeArrowheads="1"/>
          </p:cNvSpPr>
          <p:nvPr/>
        </p:nvSpPr>
        <p:spPr bwMode="auto">
          <a:xfrm rot="16200000">
            <a:off x="2976345" y="-889794"/>
            <a:ext cx="1292662"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Vector</a:t>
            </a:r>
            <a:r>
              <a:rPr kumimoji="0" lang="en-US" altLang="en-US" sz="7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142594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96" y="0"/>
            <a:ext cx="8849872" cy="660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3746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Brown-recluseSpider_02-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6"/>
          <p:cNvSpPr txBox="1">
            <a:spLocks noChangeArrowheads="1"/>
          </p:cNvSpPr>
          <p:nvPr/>
        </p:nvSpPr>
        <p:spPr bwMode="auto">
          <a:xfrm rot="16200000">
            <a:off x="5226012" y="-3707606"/>
            <a:ext cx="1354217" cy="874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Class: </a:t>
            </a: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Arachnida (Arachnids)</a:t>
            </a:r>
            <a:b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br>
            <a: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Order :</a:t>
            </a: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Araneae (Spiders</a:t>
            </a:r>
            <a: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 </a:t>
            </a:r>
            <a:br>
              <a:rPr kumimoji="0" lang="en-US" altLang="en-US" sz="28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br>
            <a:r>
              <a:rPr kumimoji="0" lang="en-US" altLang="en-US" sz="2000" b="1" i="0" u="none" strike="noStrike" kern="1200" cap="none" spc="0" normalizeH="0" baseline="0" noProof="0">
                <a:ln>
                  <a:noFill/>
                </a:ln>
                <a:solidFill>
                  <a:srgbClr val="006600"/>
                </a:solidFill>
                <a:effectLst/>
                <a:uLnTx/>
                <a:uFillTx/>
                <a:latin typeface="Arial" panose="020B0604020202020204" pitchFamily="34" charset="0"/>
                <a:ea typeface="+mn-ea"/>
                <a:cs typeface="Arial" panose="020B0604020202020204" pitchFamily="34" charset="0"/>
              </a:rPr>
              <a:t>Family</a:t>
            </a:r>
            <a:r>
              <a:rPr kumimoji="0" lang="en-US" altLang="en-US" sz="2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 Theridiidae (Brown widow Spiders)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Loxosceles laeta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9940" name="Text Box 7"/>
          <p:cNvSpPr txBox="1">
            <a:spLocks noChangeArrowheads="1"/>
          </p:cNvSpPr>
          <p:nvPr/>
        </p:nvSpPr>
        <p:spPr bwMode="auto">
          <a:xfrm>
            <a:off x="3000375" y="4508501"/>
            <a:ext cx="4313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Loxosceles laeta</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259308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altLang="en-US" smtClean="0"/>
          </a:p>
        </p:txBody>
      </p:sp>
      <p:pic>
        <p:nvPicPr>
          <p:cNvPr id="52227" name="Picture 4" descr="Image_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136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Rectangle 2"/>
          <p:cNvSpPr>
            <a:spLocks noGrp="1" noChangeArrowheads="1"/>
          </p:cNvSpPr>
          <p:nvPr>
            <p:ph type="title"/>
          </p:nvPr>
        </p:nvSpPr>
        <p:spPr>
          <a:xfrm>
            <a:off x="1981200" y="0"/>
            <a:ext cx="8229600" cy="914400"/>
          </a:xfrm>
        </p:spPr>
        <p:txBody>
          <a:bodyPr/>
          <a:lstStyle/>
          <a:p>
            <a:pPr eaLnBrk="1" hangingPunct="1">
              <a:defRPr/>
            </a:pPr>
            <a:r>
              <a:rPr lang="en-US" sz="4000" b="1">
                <a:effectLst>
                  <a:outerShdw blurRad="38100" dist="38100" dir="2700000" algn="tl">
                    <a:srgbClr val="FFFFFF"/>
                  </a:outerShdw>
                </a:effectLst>
              </a:rPr>
              <a:t>Progression of Bite (3-10 days)</a:t>
            </a:r>
          </a:p>
        </p:txBody>
      </p:sp>
      <p:pic>
        <p:nvPicPr>
          <p:cNvPr id="26627" name="Picture 3" descr="l2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1430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l2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1430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l27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12954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l2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34290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l28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3733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8" descr="l2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440055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954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mage_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201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561109" y="428626"/>
            <a:ext cx="10895017" cy="5857875"/>
          </a:xfrm>
        </p:spPr>
        <p:txBody>
          <a:bodyPr/>
          <a:lstStyle/>
          <a:p>
            <a:pPr marL="0" lvl="0" indent="0" algn="r" rtl="1" eaLnBrk="1" hangingPunct="1">
              <a:lnSpc>
                <a:spcPct val="80000"/>
              </a:lnSpc>
              <a:buNone/>
            </a:pPr>
            <a:r>
              <a:rPr lang="fa-IR" altLang="en-US" sz="2800" dirty="0">
                <a:solidFill>
                  <a:srgbClr val="FF3300"/>
                </a:solidFill>
                <a:cs typeface="B Titr" panose="00000700000000000000" pitchFamily="2" charset="-78"/>
              </a:rPr>
              <a:t>اهداف جزئی یا رفتاری</a:t>
            </a:r>
          </a:p>
          <a:p>
            <a:pPr marL="0" lvl="0" indent="0" algn="r" rtl="1" eaLnBrk="1" hangingPunct="1">
              <a:lnSpc>
                <a:spcPct val="80000"/>
              </a:lnSpc>
              <a:buNone/>
            </a:pPr>
            <a:r>
              <a:rPr lang="ar-SA" altLang="en-US" sz="2800" b="1" dirty="0">
                <a:solidFill>
                  <a:srgbClr val="3333FF"/>
                </a:solidFill>
                <a:cs typeface="B Titr" panose="00000700000000000000" pitchFamily="2" charset="-78"/>
              </a:rPr>
              <a:t>دانشجو در پايان دوره </a:t>
            </a:r>
            <a:r>
              <a:rPr lang="fa-IR" altLang="en-US" sz="2800" b="1" dirty="0">
                <a:solidFill>
                  <a:srgbClr val="3333FF"/>
                </a:solidFill>
                <a:cs typeface="B Titr" panose="00000700000000000000" pitchFamily="2" charset="-78"/>
              </a:rPr>
              <a:t>:</a:t>
            </a:r>
            <a:r>
              <a:rPr lang="ar-SA" altLang="en-US" sz="2800" b="1" dirty="0">
                <a:solidFill>
                  <a:srgbClr val="3333FF"/>
                </a:solidFill>
                <a:cs typeface="B Titr" panose="00000700000000000000" pitchFamily="2" charset="-78"/>
              </a:rPr>
              <a:t> </a:t>
            </a:r>
            <a:endParaRPr lang="en-US" altLang="en-US" sz="2800" dirty="0">
              <a:solidFill>
                <a:srgbClr val="FF3300"/>
              </a:solidFill>
              <a:cs typeface="B Titr" panose="00000700000000000000" pitchFamily="2" charset="-78"/>
            </a:endParaRPr>
          </a:p>
          <a:p>
            <a:pPr marL="0" lvl="0" indent="0" algn="r" rtl="1" eaLnBrk="1" hangingPunct="1">
              <a:lnSpc>
                <a:spcPct val="80000"/>
              </a:lnSpc>
              <a:buNone/>
            </a:pPr>
            <a:r>
              <a:rPr lang="fa-IR" altLang="en-US" dirty="0">
                <a:solidFill>
                  <a:srgbClr val="000000"/>
                </a:solidFill>
                <a:cs typeface="B Titr" panose="00000700000000000000" pitchFamily="2" charset="-78"/>
              </a:rPr>
              <a:t>1-</a:t>
            </a:r>
            <a:r>
              <a:rPr lang="ar-SA" altLang="en-US" dirty="0">
                <a:solidFill>
                  <a:srgbClr val="000000"/>
                </a:solidFill>
                <a:cs typeface="B Titr" panose="00000700000000000000" pitchFamily="2" charset="-78"/>
              </a:rPr>
              <a:t>اهمیت آموزش حشره شناسی پزشکی در  دوره آموزشی  را بيان كند </a:t>
            </a:r>
          </a:p>
          <a:p>
            <a:pPr marL="0" lvl="0" indent="0" algn="r" rtl="1" eaLnBrk="1" hangingPunct="1">
              <a:lnSpc>
                <a:spcPct val="80000"/>
              </a:lnSpc>
              <a:buNone/>
            </a:pPr>
            <a:r>
              <a:rPr lang="ar-SA" altLang="en-US" dirty="0" smtClean="0">
                <a:solidFill>
                  <a:srgbClr val="000000"/>
                </a:solidFill>
                <a:cs typeface="B Titr" panose="00000700000000000000" pitchFamily="2" charset="-78"/>
              </a:rPr>
              <a:t>2</a:t>
            </a:r>
            <a:r>
              <a:rPr lang="fa-IR" altLang="en-US" dirty="0" smtClean="0">
                <a:solidFill>
                  <a:srgbClr val="000000"/>
                </a:solidFill>
                <a:cs typeface="B Titr" panose="00000700000000000000" pitchFamily="2" charset="-78"/>
              </a:rPr>
              <a:t>- </a:t>
            </a:r>
            <a:r>
              <a:rPr lang="ar-SA" altLang="en-US" dirty="0" smtClean="0">
                <a:cs typeface="B Titr" panose="00000700000000000000" pitchFamily="2" charset="-78"/>
              </a:rPr>
              <a:t>  نحوه انتقال بیماری ها توسط بندپایان شرح دهد</a:t>
            </a:r>
          </a:p>
          <a:p>
            <a:pPr marL="0" indent="0" algn="r" rtl="1" eaLnBrk="1" hangingPunct="1">
              <a:lnSpc>
                <a:spcPct val="80000"/>
              </a:lnSpc>
              <a:buNone/>
            </a:pPr>
            <a:r>
              <a:rPr lang="ar-SA" altLang="en-US" dirty="0" smtClean="0">
                <a:cs typeface="B Titr" panose="00000700000000000000" pitchFamily="2" charset="-78"/>
              </a:rPr>
              <a:t> </a:t>
            </a:r>
            <a:r>
              <a:rPr lang="fa-IR" altLang="en-US" dirty="0" smtClean="0">
                <a:cs typeface="B Titr" panose="00000700000000000000" pitchFamily="2" charset="-78"/>
              </a:rPr>
              <a:t>3-</a:t>
            </a:r>
            <a:r>
              <a:rPr lang="ar-SA" altLang="en-US" dirty="0" smtClean="0">
                <a:cs typeface="B Titr" panose="00000700000000000000" pitchFamily="2" charset="-78"/>
              </a:rPr>
              <a:t>عوامل ناقل بيماري و  عوامل بيماري زا در شاخه بندپايان توضيح دهد .</a:t>
            </a:r>
          </a:p>
          <a:p>
            <a:pPr marL="0" indent="0" algn="r" rtl="1" eaLnBrk="1" hangingPunct="1">
              <a:lnSpc>
                <a:spcPct val="80000"/>
              </a:lnSpc>
              <a:buNone/>
            </a:pPr>
            <a:r>
              <a:rPr lang="fa-IR" altLang="en-US" dirty="0" smtClean="0">
                <a:cs typeface="B Titr" panose="00000700000000000000" pitchFamily="2" charset="-78"/>
              </a:rPr>
              <a:t>4</a:t>
            </a:r>
            <a:r>
              <a:rPr lang="ar-SA" altLang="en-US" dirty="0" smtClean="0">
                <a:cs typeface="B Titr" panose="00000700000000000000" pitchFamily="2" charset="-78"/>
              </a:rPr>
              <a:t>- </a:t>
            </a:r>
            <a:r>
              <a:rPr lang="ar-SA" altLang="en-US" dirty="0">
                <a:cs typeface="B Titr" panose="00000700000000000000" pitchFamily="2" charset="-78"/>
              </a:rPr>
              <a:t>عوامل بيماري زائي منتقله بوسيله بندپايان را ليست نمايد .</a:t>
            </a:r>
          </a:p>
          <a:p>
            <a:pPr marL="0" indent="0" algn="r" rtl="1" eaLnBrk="1" hangingPunct="1">
              <a:lnSpc>
                <a:spcPct val="80000"/>
              </a:lnSpc>
              <a:buNone/>
            </a:pPr>
            <a:r>
              <a:rPr lang="fa-IR" altLang="en-US" dirty="0" smtClean="0">
                <a:cs typeface="B Titr" panose="00000700000000000000" pitchFamily="2" charset="-78"/>
              </a:rPr>
              <a:t>5</a:t>
            </a:r>
            <a:r>
              <a:rPr lang="ar-SA" altLang="en-US" dirty="0" smtClean="0">
                <a:cs typeface="B Titr" panose="00000700000000000000" pitchFamily="2" charset="-78"/>
              </a:rPr>
              <a:t>- </a:t>
            </a:r>
            <a:r>
              <a:rPr lang="ar-SA" altLang="en-US" dirty="0">
                <a:cs typeface="B Titr" panose="00000700000000000000" pitchFamily="2" charset="-78"/>
              </a:rPr>
              <a:t>عوارض  و بیماری های منتقله بوسیله ، کژدم ها، عنکبوت ها، کنه ها ، مایت ها، سوسری ها، شپش ها، ساس ها، پشه ها، مگس ها ، کک ها  ، زنبورها و پروانه ها  فهرست </a:t>
            </a:r>
            <a:r>
              <a:rPr lang="ar-SA" altLang="en-US" dirty="0" smtClean="0">
                <a:cs typeface="B Titr" panose="00000700000000000000" pitchFamily="2" charset="-78"/>
              </a:rPr>
              <a:t>نماید</a:t>
            </a:r>
            <a:endParaRPr lang="fa-IR" altLang="en-US" dirty="0" smtClean="0">
              <a:cs typeface="B Titr" panose="00000700000000000000" pitchFamily="2" charset="-78"/>
            </a:endParaRPr>
          </a:p>
          <a:p>
            <a:pPr marL="0" indent="0" algn="r" rtl="1" eaLnBrk="1" hangingPunct="1">
              <a:lnSpc>
                <a:spcPct val="80000"/>
              </a:lnSpc>
              <a:buNone/>
            </a:pPr>
            <a:endParaRPr lang="ar-SA" altLang="en-US" dirty="0">
              <a:cs typeface="B Titr" panose="00000700000000000000" pitchFamily="2" charset="-78"/>
            </a:endParaRPr>
          </a:p>
          <a:p>
            <a:pPr marL="0" indent="0" algn="r" rtl="1" eaLnBrk="1" hangingPunct="1">
              <a:lnSpc>
                <a:spcPct val="80000"/>
              </a:lnSpc>
              <a:buNone/>
            </a:pPr>
            <a:endParaRPr lang="en-US" altLang="en-US" dirty="0">
              <a:cs typeface="B Titr" panose="00000700000000000000" pitchFamily="2" charset="-78"/>
            </a:endParaRPr>
          </a:p>
        </p:txBody>
      </p:sp>
    </p:spTree>
    <p:extLst>
      <p:ext uri="{BB962C8B-B14F-4D97-AF65-F5344CB8AC3E}">
        <p14:creationId xmlns:p14="http://schemas.microsoft.com/office/powerpoint/2010/main" val="3069328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western black widow - Latrodectus hesperus - Latrodectus hesperus - fem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87313"/>
            <a:ext cx="9612313" cy="694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4"/>
          <p:cNvSpPr txBox="1">
            <a:spLocks noChangeArrowheads="1"/>
          </p:cNvSpPr>
          <p:nvPr/>
        </p:nvSpPr>
        <p:spPr bwMode="auto">
          <a:xfrm rot="16200000">
            <a:off x="4601431" y="-3085307"/>
            <a:ext cx="1661993" cy="780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Class: Arachnida</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(Arachnids)</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a:ln>
                  <a:noFill/>
                </a:ln>
                <a:solidFill>
                  <a:srgbClr val="990000"/>
                </a:solidFill>
                <a:effectLst/>
                <a:uLnTx/>
                <a:uFillTx/>
                <a:latin typeface="Arial" panose="020B0604020202020204" pitchFamily="34" charset="0"/>
                <a:ea typeface="+mn-ea"/>
                <a:cs typeface="Arial" panose="020B0604020202020204" pitchFamily="34" charset="0"/>
              </a:rPr>
              <a:t>Order :Araneae</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(Spiders) </a:t>
            </a:r>
            <a:b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32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Family:</a:t>
            </a: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Theridiidae (</a:t>
            </a:r>
            <a:r>
              <a:rPr kumimoji="0" lang="en-US" altLang="en-US" sz="2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Black widow Spiders</a:t>
            </a:r>
            <a:r>
              <a:rPr kumimoji="0" lang="en-US" alt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endParaRPr>
          </a:p>
        </p:txBody>
      </p:sp>
      <p:sp>
        <p:nvSpPr>
          <p:cNvPr id="38916" name="Text Box 6"/>
          <p:cNvSpPr txBox="1">
            <a:spLocks noChangeArrowheads="1"/>
          </p:cNvSpPr>
          <p:nvPr/>
        </p:nvSpPr>
        <p:spPr bwMode="auto">
          <a:xfrm>
            <a:off x="1524001" y="4724400"/>
            <a:ext cx="653578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ar-SA"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rPr>
              <a:t>گونه هاي سمي عنكبوتهاي بيوه مشاهده شده در</a:t>
            </a:r>
            <a:r>
              <a:rPr kumimoji="0" lang="fa-IR"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rPr>
              <a:t>ايران</a:t>
            </a:r>
            <a:endParaRPr kumimoji="0" lang="ar-SA"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0000CC"/>
                </a:solidFill>
                <a:effectLst/>
                <a:uLnTx/>
                <a:uFillTx/>
                <a:latin typeface="Arial" panose="020B0604020202020204" pitchFamily="34" charset="0"/>
                <a:ea typeface="+mn-ea"/>
                <a:cs typeface="B Titr" panose="00000700000000000000" pitchFamily="2" charset="-78"/>
              </a:rPr>
              <a:t>Latrodectus</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rPr>
              <a:t> </a:t>
            </a:r>
            <a:r>
              <a:rPr kumimoji="0" lang="en-US" altLang="en-US" sz="2400" b="1" i="0" u="none" strike="noStrike" kern="1200" cap="none" spc="0" normalizeH="0" baseline="0" noProof="0" dirty="0" err="1">
                <a:ln>
                  <a:noFill/>
                </a:ln>
                <a:solidFill>
                  <a:srgbClr val="0000CC"/>
                </a:solidFill>
                <a:effectLst/>
                <a:uLnTx/>
                <a:uFillTx/>
                <a:latin typeface="Arial" panose="020B0604020202020204" pitchFamily="34" charset="0"/>
                <a:ea typeface="+mn-ea"/>
                <a:cs typeface="B Titr" panose="00000700000000000000" pitchFamily="2" charset="-78"/>
              </a:rPr>
              <a:t>dahli</a:t>
            </a:r>
            <a:r>
              <a:rPr kumimoji="0" lang="en-US"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rPr>
              <a:t> </a:t>
            </a:r>
            <a:r>
              <a:rPr kumimoji="0" lang="fa-IR" altLang="en-US"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B Titr" panose="00000700000000000000" pitchFamily="2" charset="-78"/>
              </a:rPr>
              <a:t> داهلی </a:t>
            </a:r>
            <a:endParaRPr kumimoji="0" lang="fa-IR"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B Titr" panose="00000700000000000000" pitchFamily="2" charset="-78"/>
              </a:rPr>
              <a:t>L.Pallidus</a:t>
            </a:r>
            <a:r>
              <a:rPr kumimoji="0" lang="fa-IR" altLang="en-US"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B Titr" panose="00000700000000000000" pitchFamily="2" charset="-78"/>
              </a:rPr>
              <a:t>  پالیدوس </a:t>
            </a:r>
            <a:endParaRPr kumimoji="0" lang="en-US"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0000CC"/>
                </a:solidFill>
                <a:effectLst/>
                <a:uLnTx/>
                <a:uFillTx/>
                <a:latin typeface="Arial" panose="020B0604020202020204" pitchFamily="34" charset="0"/>
                <a:ea typeface="+mn-ea"/>
                <a:cs typeface="B Titr" panose="00000700000000000000" pitchFamily="2" charset="-78"/>
              </a:rPr>
              <a:t>L.geometricus</a:t>
            </a:r>
            <a:r>
              <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rPr>
              <a:t> </a:t>
            </a:r>
            <a:r>
              <a:rPr kumimoji="0" lang="fa-IR" altLang="en-US" sz="2400" b="0" i="0" u="none" strike="noStrike" kern="1200" cap="none" spc="0" normalizeH="0" baseline="0" noProof="0" dirty="0" smtClean="0">
                <a:ln>
                  <a:noFill/>
                </a:ln>
                <a:solidFill>
                  <a:srgbClr val="0000CC"/>
                </a:solidFill>
                <a:effectLst/>
                <a:uLnTx/>
                <a:uFillTx/>
                <a:latin typeface="Arial" panose="020B0604020202020204" pitchFamily="34" charset="0"/>
                <a:ea typeface="+mn-ea"/>
                <a:cs typeface="B Titr" panose="00000700000000000000" pitchFamily="2" charset="-78"/>
              </a:rPr>
              <a:t> ژئومتریکوس</a:t>
            </a:r>
            <a:endParaRPr kumimoji="0" lang="en-US" altLang="en-US" sz="2400" b="0"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smtClean="0">
                <a:ln>
                  <a:noFill/>
                </a:ln>
                <a:solidFill>
                  <a:srgbClr val="0000CC"/>
                </a:solidFill>
                <a:effectLst/>
                <a:uLnTx/>
                <a:uFillTx/>
                <a:latin typeface="Arial" panose="020B0604020202020204" pitchFamily="34" charset="0"/>
                <a:ea typeface="+mn-ea"/>
                <a:cs typeface="B Titr" panose="00000700000000000000" pitchFamily="2" charset="-78"/>
              </a:rPr>
              <a:t>L.Tredecimguttatus</a:t>
            </a:r>
            <a:r>
              <a:rPr kumimoji="0" lang="fa-IR" altLang="en-US" sz="2400" b="1" i="0" u="none" strike="noStrike" kern="1200" cap="none" spc="0" normalizeH="0" baseline="0" noProof="0" dirty="0" smtClean="0">
                <a:ln>
                  <a:noFill/>
                </a:ln>
                <a:solidFill>
                  <a:srgbClr val="0000CC"/>
                </a:solidFill>
                <a:effectLst/>
                <a:uLnTx/>
                <a:uFillTx/>
                <a:latin typeface="Arial" panose="020B0604020202020204" pitchFamily="34" charset="0"/>
                <a:ea typeface="+mn-ea"/>
                <a:cs typeface="B Titr" panose="00000700000000000000" pitchFamily="2" charset="-78"/>
              </a:rPr>
              <a:t> تردسیمگوتاتوس </a:t>
            </a:r>
            <a:endParaRPr kumimoji="0" lang="fa-IR" altLang="en-US" sz="2400" b="1" i="0" u="none" strike="noStrike" kern="1200" cap="none" spc="0" normalizeH="0" baseline="0" noProof="0" dirty="0">
              <a:ln>
                <a:noFill/>
              </a:ln>
              <a:solidFill>
                <a:srgbClr val="0000CC"/>
              </a:solidFill>
              <a:effectLst/>
              <a:uLnTx/>
              <a:uFillTx/>
              <a:latin typeface="Arial" panose="020B0604020202020204" pitchFamily="34" charset="0"/>
              <a:ea typeface="+mn-ea"/>
              <a:cs typeface="B Titr" panose="00000700000000000000" pitchFamily="2" charset="-78"/>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Tree>
    <p:extLst>
      <p:ext uri="{BB962C8B-B14F-4D97-AF65-F5344CB8AC3E}">
        <p14:creationId xmlns:p14="http://schemas.microsoft.com/office/powerpoint/2010/main" val="3152375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science\DSC008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00300"/>
            <a:ext cx="15544800" cy="1165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07561" y="4763852"/>
            <a:ext cx="4049507" cy="461665"/>
          </a:xfrm>
          <a:prstGeom prst="rect">
            <a:avLst/>
          </a:prstGeom>
        </p:spPr>
        <p:txBody>
          <a:bodyPr wrap="none">
            <a:spAutoFit/>
          </a:bodyPr>
          <a:lstStyle/>
          <a:p>
            <a:r>
              <a:rPr lang="en-US" altLang="en-US" sz="2400" b="1" dirty="0" err="1">
                <a:solidFill>
                  <a:srgbClr val="0000CC"/>
                </a:solidFill>
              </a:rPr>
              <a:t>Androctonus</a:t>
            </a:r>
            <a:r>
              <a:rPr lang="en-US" altLang="en-US" sz="2400" b="1" dirty="0">
                <a:solidFill>
                  <a:srgbClr val="0000CC"/>
                </a:solidFill>
              </a:rPr>
              <a:t> </a:t>
            </a:r>
            <a:r>
              <a:rPr lang="en-US" altLang="en-US" sz="2400" b="1" dirty="0" err="1">
                <a:solidFill>
                  <a:srgbClr val="0000CC"/>
                </a:solidFill>
              </a:rPr>
              <a:t>crassicauda</a:t>
            </a:r>
            <a:r>
              <a:rPr lang="en-US" altLang="en-US" sz="2400" b="1" dirty="0">
                <a:solidFill>
                  <a:srgbClr val="0000CC"/>
                </a:solidFill>
              </a:rPr>
              <a:t> </a:t>
            </a:r>
            <a:endParaRPr lang="en-US" sz="2400" b="1" dirty="0">
              <a:solidFill>
                <a:srgbClr val="0000CC"/>
              </a:solidFill>
            </a:endParaRPr>
          </a:p>
        </p:txBody>
      </p:sp>
    </p:spTree>
    <p:extLst>
      <p:ext uri="{BB962C8B-B14F-4D97-AF65-F5344CB8AC3E}">
        <p14:creationId xmlns:p14="http://schemas.microsoft.com/office/powerpoint/2010/main" val="370101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descr="P1010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3" name="Text Box 3"/>
          <p:cNvSpPr txBox="1">
            <a:spLocks noChangeArrowheads="1"/>
          </p:cNvSpPr>
          <p:nvPr/>
        </p:nvSpPr>
        <p:spPr bwMode="auto">
          <a:xfrm rot="16200000">
            <a:off x="10059343" y="6158707"/>
            <a:ext cx="46166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None/>
            </a:pPr>
            <a:r>
              <a:rPr lang="en-US" altLang="fa-IR" sz="1800" b="1">
                <a:solidFill>
                  <a:srgbClr val="CC3300"/>
                </a:solidFill>
              </a:rPr>
              <a:t>D.R.D</a:t>
            </a:r>
          </a:p>
        </p:txBody>
      </p:sp>
      <p:sp>
        <p:nvSpPr>
          <p:cNvPr id="430084" name="Rectangle 4"/>
          <p:cNvSpPr>
            <a:spLocks noGrp="1" noChangeArrowheads="1"/>
          </p:cNvSpPr>
          <p:nvPr>
            <p:ph type="title"/>
          </p:nvPr>
        </p:nvSpPr>
        <p:spPr>
          <a:xfrm>
            <a:off x="1774826" y="6092825"/>
            <a:ext cx="4824413" cy="476250"/>
          </a:xfrm>
        </p:spPr>
        <p:txBody>
          <a:bodyPr/>
          <a:lstStyle/>
          <a:p>
            <a:pPr eaLnBrk="1" hangingPunct="1"/>
            <a:r>
              <a:rPr lang="en-US" altLang="fa-IR" sz="2800" b="1">
                <a:solidFill>
                  <a:srgbClr val="CC3300"/>
                </a:solidFill>
              </a:rPr>
              <a:t>Hemiscorpius lepturus</a:t>
            </a:r>
            <a:r>
              <a:rPr lang="en-US" altLang="fa-IR" b="1" smtClean="0"/>
              <a:t> </a:t>
            </a:r>
          </a:p>
        </p:txBody>
      </p:sp>
      <p:sp>
        <p:nvSpPr>
          <p:cNvPr id="430085" name="Text Box 5"/>
          <p:cNvSpPr txBox="1">
            <a:spLocks noChangeArrowheads="1"/>
          </p:cNvSpPr>
          <p:nvPr/>
        </p:nvSpPr>
        <p:spPr bwMode="auto">
          <a:xfrm>
            <a:off x="4437361" y="333376"/>
            <a:ext cx="46166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None/>
            </a:pPr>
            <a:endParaRPr lang="en-US" altLang="fa-IR" sz="1800">
              <a:solidFill>
                <a:srgbClr val="000000"/>
              </a:solidFill>
            </a:endParaRPr>
          </a:p>
        </p:txBody>
      </p:sp>
      <p:sp>
        <p:nvSpPr>
          <p:cNvPr id="430086" name="Text Box 6"/>
          <p:cNvSpPr txBox="1">
            <a:spLocks noChangeArrowheads="1"/>
          </p:cNvSpPr>
          <p:nvPr/>
        </p:nvSpPr>
        <p:spPr bwMode="auto">
          <a:xfrm rot="16200000">
            <a:off x="2558634" y="44996"/>
            <a:ext cx="677108" cy="1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None/>
            </a:pPr>
            <a:r>
              <a:rPr lang="en-US" altLang="fa-IR" b="1">
                <a:solidFill>
                  <a:srgbClr val="FF3300"/>
                </a:solidFill>
              </a:rPr>
              <a:t>Male</a:t>
            </a:r>
            <a:r>
              <a:rPr lang="en-US" altLang="fa-IR" sz="2800" b="1">
                <a:solidFill>
                  <a:srgbClr val="FF3300"/>
                </a:solidFill>
              </a:rPr>
              <a:t> </a:t>
            </a:r>
          </a:p>
        </p:txBody>
      </p:sp>
      <p:sp>
        <p:nvSpPr>
          <p:cNvPr id="430087" name="Text Box 7"/>
          <p:cNvSpPr txBox="1">
            <a:spLocks noChangeArrowheads="1"/>
          </p:cNvSpPr>
          <p:nvPr/>
        </p:nvSpPr>
        <p:spPr bwMode="auto">
          <a:xfrm rot="16200000">
            <a:off x="9457115" y="-62520"/>
            <a:ext cx="677108" cy="150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None/>
            </a:pPr>
            <a:r>
              <a:rPr lang="en-US" altLang="fa-IR" b="1">
                <a:solidFill>
                  <a:srgbClr val="FF3300"/>
                </a:solidFill>
              </a:rPr>
              <a:t>Female</a:t>
            </a:r>
          </a:p>
        </p:txBody>
      </p:sp>
    </p:spTree>
    <p:extLst>
      <p:ext uri="{BB962C8B-B14F-4D97-AF65-F5344CB8AC3E}">
        <p14:creationId xmlns:p14="http://schemas.microsoft.com/office/powerpoint/2010/main" val="840508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pPr eaLnBrk="1" hangingPunct="1"/>
            <a:endParaRPr lang="en-US" altLang="fa-IR" smtClean="0"/>
          </a:p>
        </p:txBody>
      </p:sp>
      <p:sp>
        <p:nvSpPr>
          <p:cNvPr id="433155" name="Rectangle 3"/>
          <p:cNvSpPr>
            <a:spLocks noGrp="1" noChangeArrowheads="1"/>
          </p:cNvSpPr>
          <p:nvPr>
            <p:ph type="body" idx="1"/>
          </p:nvPr>
        </p:nvSpPr>
        <p:spPr/>
        <p:txBody>
          <a:bodyPr/>
          <a:lstStyle/>
          <a:p>
            <a:pPr eaLnBrk="1" hangingPunct="1"/>
            <a:endParaRPr lang="en-US" altLang="fa-IR" smtClean="0"/>
          </a:p>
        </p:txBody>
      </p:sp>
      <p:pic>
        <p:nvPicPr>
          <p:cNvPr id="433156" name="Picture 4" descr="sting injury of H. lepturus (after 5 da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66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91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pPr eaLnBrk="1" hangingPunct="1"/>
            <a:endParaRPr lang="en-US" altLang="fa-IR" smtClean="0"/>
          </a:p>
        </p:txBody>
      </p:sp>
      <p:pic>
        <p:nvPicPr>
          <p:cNvPr id="434179" name="Picture 3" descr="sting injury of H. lepturus (after 10 day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2360353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5202" name="Picture 2" descr="DSC0069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extLst>
      <p:ext uri="{BB962C8B-B14F-4D97-AF65-F5344CB8AC3E}">
        <p14:creationId xmlns:p14="http://schemas.microsoft.com/office/powerpoint/2010/main" val="238956628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981200" y="846138"/>
            <a:ext cx="8229600" cy="1143000"/>
          </a:xfrm>
        </p:spPr>
        <p:txBody>
          <a:bodyPr/>
          <a:lstStyle/>
          <a:p>
            <a:pPr eaLnBrk="1" hangingPunct="1"/>
            <a:endParaRPr lang="en-US" altLang="en-US" smtClean="0"/>
          </a:p>
        </p:txBody>
      </p:sp>
      <p:pic>
        <p:nvPicPr>
          <p:cNvPr id="141316" name="Picture 4" descr="Image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8929688"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TextBox 4"/>
          <p:cNvSpPr txBox="1">
            <a:spLocks noChangeArrowheads="1"/>
          </p:cNvSpPr>
          <p:nvPr/>
        </p:nvSpPr>
        <p:spPr bwMode="auto">
          <a:xfrm>
            <a:off x="1524000" y="0"/>
            <a:ext cx="8929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The order Acarina includes mites and ticks</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53282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927351" y="0"/>
            <a:ext cx="5927725" cy="1143000"/>
          </a:xfrm>
        </p:spPr>
        <p:txBody>
          <a:bodyPr/>
          <a:lstStyle/>
          <a:p>
            <a:pPr eaLnBrk="1" hangingPunct="1"/>
            <a:r>
              <a:rPr lang="en-US" altLang="en-US" sz="3600">
                <a:solidFill>
                  <a:srgbClr val="990000"/>
                </a:solidFill>
                <a:latin typeface="Arial Black" panose="020B0A04020102020204" pitchFamily="34" charset="0"/>
              </a:rPr>
              <a:t>Basic drugs for the phlebotomist</a:t>
            </a:r>
          </a:p>
        </p:txBody>
      </p:sp>
      <p:sp>
        <p:nvSpPr>
          <p:cNvPr id="142339" name="Text Box 4"/>
          <p:cNvSpPr txBox="1">
            <a:spLocks noChangeArrowheads="1"/>
          </p:cNvSpPr>
          <p:nvPr/>
        </p:nvSpPr>
        <p:spPr bwMode="auto">
          <a:xfrm>
            <a:off x="130629" y="1528355"/>
            <a:ext cx="11782697" cy="421653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4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rPr>
              <a:t>Anticoagulants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4800" b="0" i="0" u="none" strike="noStrike" kern="1200" cap="none" spc="0" normalizeH="0" baseline="0" noProof="0" dirty="0" err="1">
                <a:ln>
                  <a:noFill/>
                </a:ln>
                <a:solidFill>
                  <a:srgbClr val="000000"/>
                </a:solidFill>
                <a:effectLst/>
                <a:uLnTx/>
                <a:uFillTx/>
                <a:latin typeface="Arial Black" panose="020B0A04020102020204" pitchFamily="34" charset="0"/>
                <a:ea typeface="+mn-ea"/>
                <a:cs typeface="Arial" panose="020B0604020202020204" pitchFamily="34" charset="0"/>
              </a:rPr>
              <a:t>Vasodialators</a:t>
            </a:r>
            <a:endParaRPr kumimoji="0" lang="en-US" altLang="en-US" sz="4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4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rPr>
              <a:t>Anesthetics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err="1">
                <a:ln>
                  <a:noFill/>
                </a:ln>
                <a:solidFill>
                  <a:srgbClr val="000000"/>
                </a:solidFill>
                <a:effectLst/>
                <a:uLnTx/>
                <a:uFillTx/>
                <a:latin typeface="Arial Black" panose="020B0A04020102020204" pitchFamily="34" charset="0"/>
                <a:ea typeface="+mn-ea"/>
                <a:cs typeface="Arial" panose="020B0604020202020204" pitchFamily="34" charset="0"/>
              </a:rPr>
              <a:t>Immunomodulators</a:t>
            </a:r>
            <a:endParaRPr kumimoji="0" lang="en-US" altLang="en-US" sz="4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rPr>
              <a:t>(</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a:t>
            </a: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immunomodulator</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is a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tooltip="Medication"/>
              </a:rPr>
              <a:t>drug</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used for its effect on the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tooltip="Immune system"/>
              </a:rPr>
              <a:t>immune system</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There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 two types of such drugs based on their effects: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4" tooltip="Immunosuppressant"/>
              </a:rPr>
              <a:t>immunosuppressants</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US" altLang="en-US" sz="20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hlinkClick r:id="rId5" tooltip="Immunostimulator"/>
              </a:rPr>
              <a:t>Immunostimulators</a:t>
            </a: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8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rPr>
              <a:t>)</a:t>
            </a:r>
          </a:p>
        </p:txBody>
      </p:sp>
    </p:spTree>
    <p:extLst>
      <p:ext uri="{BB962C8B-B14F-4D97-AF65-F5344CB8AC3E}">
        <p14:creationId xmlns:p14="http://schemas.microsoft.com/office/powerpoint/2010/main" val="614939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418" y="187035"/>
            <a:ext cx="6296891" cy="6296891"/>
          </a:xfrm>
          <a:prstGeom prst="rect">
            <a:avLst/>
          </a:prstGeom>
        </p:spPr>
      </p:pic>
      <p:sp>
        <p:nvSpPr>
          <p:cNvPr id="3" name="Rectangle 2"/>
          <p:cNvSpPr/>
          <p:nvPr/>
        </p:nvSpPr>
        <p:spPr>
          <a:xfrm>
            <a:off x="7585365" y="2514600"/>
            <a:ext cx="4114800"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hlinkClick r:id="rId3"/>
              </a:rPr>
              <a:t>Tick feeding on human blood</a:t>
            </a:r>
          </a:p>
        </p:txBody>
      </p:sp>
    </p:spTree>
    <p:extLst>
      <p:ext uri="{BB962C8B-B14F-4D97-AF65-F5344CB8AC3E}">
        <p14:creationId xmlns:p14="http://schemas.microsoft.com/office/powerpoint/2010/main" val="2253787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2"/>
          <p:cNvSpPr txBox="1">
            <a:spLocks noChangeArrowheads="1"/>
          </p:cNvSpPr>
          <p:nvPr/>
        </p:nvSpPr>
        <p:spPr bwMode="auto">
          <a:xfrm>
            <a:off x="6677026" y="3192464"/>
            <a:ext cx="1776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Argasid </a:t>
            </a:r>
            <a:r>
              <a:rPr kumimoji="0" lang="en-ZA"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Capitulum</a:t>
            </a:r>
            <a:endParaRPr kumimoji="0" lang="en-US"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48484" name="TextBox 3"/>
          <p:cNvSpPr txBox="1">
            <a:spLocks noChangeArrowheads="1"/>
          </p:cNvSpPr>
          <p:nvPr/>
        </p:nvSpPr>
        <p:spPr bwMode="auto">
          <a:xfrm>
            <a:off x="6675439" y="6488114"/>
            <a:ext cx="1635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Ixodid </a:t>
            </a:r>
            <a:r>
              <a:rPr kumimoji="0" lang="en-ZA"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Capitulum</a:t>
            </a:r>
            <a:endParaRPr kumimoji="0" lang="en-US" altLang="en-US" sz="1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57493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1787236" y="727364"/>
            <a:ext cx="9060873" cy="6130636"/>
          </a:xfrm>
        </p:spPr>
        <p:txBody>
          <a:bodyPr/>
          <a:lstStyle/>
          <a:p>
            <a:pPr marL="609600" indent="-609600" algn="r" rtl="1" eaLnBrk="1" hangingPunct="1">
              <a:buNone/>
            </a:pPr>
            <a:r>
              <a:rPr lang="ar-SA" altLang="en-US" sz="2400" b="1" dirty="0">
                <a:cs typeface="B Titr" panose="00000700000000000000" pitchFamily="2" charset="-78"/>
              </a:rPr>
              <a:t>منابع : </a:t>
            </a:r>
          </a:p>
          <a:p>
            <a:pPr marL="609600" indent="-609600" algn="r" rtl="1" eaLnBrk="1" hangingPunct="1">
              <a:buNone/>
            </a:pPr>
            <a:r>
              <a:rPr lang="fa-IR" altLang="en-US" sz="2400" b="1" dirty="0" smtClean="0">
                <a:cs typeface="B Titr" panose="00000700000000000000" pitchFamily="2" charset="-78"/>
              </a:rPr>
              <a:t>1</a:t>
            </a:r>
            <a:r>
              <a:rPr lang="ar-SA" altLang="en-US" sz="2400" b="1" dirty="0" smtClean="0">
                <a:cs typeface="B Titr" panose="00000700000000000000" pitchFamily="2" charset="-78"/>
              </a:rPr>
              <a:t>ـ </a:t>
            </a:r>
            <a:r>
              <a:rPr lang="ar-SA" altLang="en-US" sz="2400" b="1" dirty="0">
                <a:cs typeface="B Titr" panose="00000700000000000000" pitchFamily="2" charset="-78"/>
              </a:rPr>
              <a:t>حشره شناسي پزشكي ـ تاليف م ـ سرويس ترجمه دكتر زعيم</a:t>
            </a:r>
            <a:r>
              <a:rPr lang="fa-IR" altLang="en-US" sz="2400" b="1" dirty="0">
                <a:cs typeface="B Titr" panose="00000700000000000000" pitchFamily="2" charset="-78"/>
              </a:rPr>
              <a:t>  دکتر </a:t>
            </a:r>
            <a:r>
              <a:rPr lang="ar-SA" altLang="en-US" sz="2400" b="1" dirty="0">
                <a:cs typeface="B Titr" panose="00000700000000000000" pitchFamily="2" charset="-78"/>
              </a:rPr>
              <a:t>رشتي ـ </a:t>
            </a:r>
            <a:r>
              <a:rPr lang="fa-IR" altLang="en-US" sz="2400" b="1" dirty="0">
                <a:cs typeface="B Titr" panose="00000700000000000000" pitchFamily="2" charset="-78"/>
              </a:rPr>
              <a:t>دکتر </a:t>
            </a:r>
            <a:r>
              <a:rPr lang="ar-SA" altLang="en-US" sz="2400" b="1" dirty="0">
                <a:cs typeface="B Titr" panose="00000700000000000000" pitchFamily="2" charset="-78"/>
              </a:rPr>
              <a:t>صائبي (13</a:t>
            </a:r>
            <a:r>
              <a:rPr lang="fa-IR" altLang="en-US" sz="2400" b="1" dirty="0">
                <a:cs typeface="B Titr" panose="00000700000000000000" pitchFamily="2" charset="-78"/>
              </a:rPr>
              <a:t>77</a:t>
            </a:r>
            <a:r>
              <a:rPr lang="ar-SA" altLang="en-US" sz="2400" b="1" dirty="0">
                <a:cs typeface="B Titr" panose="00000700000000000000" pitchFamily="2" charset="-78"/>
              </a:rPr>
              <a:t>). انتشارات دانشگاه تهران</a:t>
            </a:r>
            <a:endParaRPr lang="fa-IR" altLang="en-US" sz="2400" b="1" dirty="0">
              <a:cs typeface="B Titr" panose="00000700000000000000" pitchFamily="2" charset="-78"/>
            </a:endParaRPr>
          </a:p>
          <a:p>
            <a:pPr marL="609600" indent="-609600" algn="r" rtl="1" eaLnBrk="1" hangingPunct="1">
              <a:buNone/>
            </a:pPr>
            <a:r>
              <a:rPr lang="fa-IR" altLang="en-US" sz="2400" b="1" dirty="0" smtClean="0">
                <a:solidFill>
                  <a:srgbClr val="6666FF"/>
                </a:solidFill>
                <a:cs typeface="B Titr" panose="00000700000000000000" pitchFamily="2" charset="-78"/>
              </a:rPr>
              <a:t>2-آفات </a:t>
            </a:r>
            <a:r>
              <a:rPr lang="fa-IR" altLang="en-US" sz="2400" b="1" dirty="0">
                <a:solidFill>
                  <a:srgbClr val="6666FF"/>
                </a:solidFill>
                <a:cs typeface="B Titr" panose="00000700000000000000" pitchFamily="2" charset="-78"/>
              </a:rPr>
              <a:t>بهداشتی و روش های مبارزه پاک با آنها</a:t>
            </a:r>
            <a:r>
              <a:rPr lang="ar-SA" altLang="en-US" sz="2400" b="1" dirty="0">
                <a:solidFill>
                  <a:srgbClr val="6666FF"/>
                </a:solidFill>
                <a:cs typeface="B Titr" panose="00000700000000000000" pitchFamily="2" charset="-78"/>
              </a:rPr>
              <a:t>، </a:t>
            </a:r>
            <a:r>
              <a:rPr lang="fa-IR" altLang="en-US" sz="2400" b="1" dirty="0">
                <a:solidFill>
                  <a:srgbClr val="6666FF"/>
                </a:solidFill>
                <a:cs typeface="B Titr" panose="00000700000000000000" pitchFamily="2" charset="-78"/>
              </a:rPr>
              <a:t>تاليف  دكتر</a:t>
            </a:r>
            <a:r>
              <a:rPr lang="ar-SA" altLang="en-US" sz="2400" b="1" dirty="0">
                <a:solidFill>
                  <a:srgbClr val="6666FF"/>
                </a:solidFill>
                <a:cs typeface="B Titr" panose="00000700000000000000" pitchFamily="2" charset="-78"/>
              </a:rPr>
              <a:t> روح اله دهقاني(13</a:t>
            </a:r>
            <a:r>
              <a:rPr lang="fa-IR" altLang="en-US" sz="2400" b="1" dirty="0">
                <a:solidFill>
                  <a:srgbClr val="6666FF"/>
                </a:solidFill>
                <a:cs typeface="B Titr" panose="00000700000000000000" pitchFamily="2" charset="-78"/>
              </a:rPr>
              <a:t>90</a:t>
            </a:r>
            <a:r>
              <a:rPr lang="ar-SA" altLang="en-US" sz="2400" b="1" dirty="0">
                <a:solidFill>
                  <a:srgbClr val="6666FF"/>
                </a:solidFill>
                <a:cs typeface="B Titr" panose="00000700000000000000" pitchFamily="2" charset="-78"/>
              </a:rPr>
              <a:t>). انتشارات </a:t>
            </a:r>
            <a:r>
              <a:rPr lang="fa-IR" altLang="en-US" sz="2400" b="1" dirty="0">
                <a:solidFill>
                  <a:srgbClr val="6666FF"/>
                </a:solidFill>
                <a:cs typeface="B Titr" panose="00000700000000000000" pitchFamily="2" charset="-78"/>
              </a:rPr>
              <a:t>فرمنش تهران</a:t>
            </a:r>
            <a:r>
              <a:rPr lang="ar-SA" altLang="en-US" sz="2400" b="1" dirty="0">
                <a:solidFill>
                  <a:srgbClr val="6666FF"/>
                </a:solidFill>
                <a:cs typeface="B Titr" panose="00000700000000000000" pitchFamily="2" charset="-78"/>
              </a:rPr>
              <a:t> و دانشگاه علوم پزشكي كاشان. </a:t>
            </a:r>
            <a:r>
              <a:rPr lang="fa-IR" altLang="en-US" sz="2400" b="1" dirty="0">
                <a:solidFill>
                  <a:srgbClr val="6666FF"/>
                </a:solidFill>
                <a:cs typeface="B Titr" panose="00000700000000000000" pitchFamily="2" charset="-78"/>
              </a:rPr>
              <a:t>478</a:t>
            </a:r>
            <a:r>
              <a:rPr lang="ar-SA" altLang="en-US" sz="2400" b="1" dirty="0">
                <a:solidFill>
                  <a:srgbClr val="6666FF"/>
                </a:solidFill>
                <a:cs typeface="B Titr" panose="00000700000000000000" pitchFamily="2" charset="-78"/>
              </a:rPr>
              <a:t>صفحه</a:t>
            </a:r>
            <a:endParaRPr lang="fa-IR" altLang="en-US" sz="2400" b="1" dirty="0">
              <a:solidFill>
                <a:srgbClr val="6666FF"/>
              </a:solidFill>
              <a:cs typeface="B Titr" panose="00000700000000000000" pitchFamily="2" charset="-78"/>
            </a:endParaRPr>
          </a:p>
          <a:p>
            <a:pPr marL="609600" indent="-609600" algn="r" rtl="1" eaLnBrk="1" hangingPunct="1">
              <a:buNone/>
            </a:pPr>
            <a:r>
              <a:rPr lang="fa-IR" altLang="en-US" sz="2400" b="1" dirty="0" smtClean="0">
                <a:cs typeface="B Titr" panose="00000700000000000000" pitchFamily="2" charset="-78"/>
              </a:rPr>
              <a:t>3-مقدمه </a:t>
            </a:r>
            <a:r>
              <a:rPr lang="fa-IR" altLang="en-US" sz="2400" b="1" dirty="0">
                <a:cs typeface="B Titr" panose="00000700000000000000" pitchFamily="2" charset="-78"/>
              </a:rPr>
              <a:t>ای بر بندپایان آبزی</a:t>
            </a:r>
            <a:r>
              <a:rPr lang="ar-SA" altLang="en-US" sz="2400" b="1" dirty="0">
                <a:cs typeface="B Titr" panose="00000700000000000000" pitchFamily="2" charset="-78"/>
              </a:rPr>
              <a:t>، </a:t>
            </a:r>
            <a:r>
              <a:rPr lang="fa-IR" altLang="en-US" sz="2400" b="1" dirty="0">
                <a:cs typeface="B Titr" panose="00000700000000000000" pitchFamily="2" charset="-78"/>
              </a:rPr>
              <a:t>تاليف  دكتر</a:t>
            </a:r>
            <a:r>
              <a:rPr lang="ar-SA" altLang="en-US" sz="2400" b="1" dirty="0">
                <a:cs typeface="B Titr" panose="00000700000000000000" pitchFamily="2" charset="-78"/>
              </a:rPr>
              <a:t> روح اله دهقاني(13</a:t>
            </a:r>
            <a:r>
              <a:rPr lang="fa-IR" altLang="en-US" sz="2400" b="1" dirty="0">
                <a:cs typeface="B Titr" panose="00000700000000000000" pitchFamily="2" charset="-78"/>
              </a:rPr>
              <a:t>91</a:t>
            </a:r>
            <a:r>
              <a:rPr lang="ar-SA" altLang="en-US" sz="2400" b="1" dirty="0">
                <a:cs typeface="B Titr" panose="00000700000000000000" pitchFamily="2" charset="-78"/>
              </a:rPr>
              <a:t>). انتشارات </a:t>
            </a:r>
            <a:r>
              <a:rPr lang="fa-IR" altLang="en-US" sz="2400" b="1" dirty="0">
                <a:cs typeface="B Titr" panose="00000700000000000000" pitchFamily="2" charset="-78"/>
              </a:rPr>
              <a:t>فرمنش تهران</a:t>
            </a:r>
            <a:r>
              <a:rPr lang="ar-SA" altLang="en-US" sz="2400" b="1" dirty="0">
                <a:cs typeface="B Titr" panose="00000700000000000000" pitchFamily="2" charset="-78"/>
              </a:rPr>
              <a:t> و دانشگاه علوم پزشكي كاشان. </a:t>
            </a:r>
            <a:r>
              <a:rPr lang="fa-IR" altLang="en-US" sz="2400" b="1" dirty="0">
                <a:cs typeface="B Titr" panose="00000700000000000000" pitchFamily="2" charset="-78"/>
              </a:rPr>
              <a:t>372</a:t>
            </a:r>
            <a:r>
              <a:rPr lang="ar-SA" altLang="en-US" sz="2400" b="1" dirty="0" smtClean="0">
                <a:cs typeface="B Titr" panose="00000700000000000000" pitchFamily="2" charset="-78"/>
              </a:rPr>
              <a:t>صفحه</a:t>
            </a:r>
            <a:endParaRPr lang="fa-IR" altLang="en-US" sz="2400" b="1" dirty="0" smtClean="0">
              <a:cs typeface="B Titr" panose="00000700000000000000" pitchFamily="2" charset="-78"/>
            </a:endParaRPr>
          </a:p>
          <a:p>
            <a:pPr marL="609600" indent="-609600" algn="r" rtl="1" eaLnBrk="1" hangingPunct="1">
              <a:buNone/>
            </a:pPr>
            <a:r>
              <a:rPr lang="fa-IR" altLang="en-US" sz="2400" b="1" dirty="0" smtClean="0">
                <a:cs typeface="B Titr" panose="00000700000000000000" pitchFamily="2" charset="-78"/>
              </a:rPr>
              <a:t>4-حشره </a:t>
            </a:r>
            <a:r>
              <a:rPr lang="fa-IR" altLang="en-US" sz="2400" b="1" dirty="0">
                <a:cs typeface="B Titr" panose="00000700000000000000" pitchFamily="2" charset="-78"/>
              </a:rPr>
              <a:t>شناسی پزشکی (ریخت شناسی ، فیزیولوژی  واهمیت پزشکی) برای دانشجویان گروه پزشكي و </a:t>
            </a:r>
            <a:r>
              <a:rPr lang="fa-IR" altLang="en-US" sz="2400" b="1" dirty="0" smtClean="0">
                <a:cs typeface="B Titr" panose="00000700000000000000" pitchFamily="2" charset="-78"/>
              </a:rPr>
              <a:t>بهداشت تاليف  </a:t>
            </a:r>
            <a:r>
              <a:rPr lang="fa-IR" altLang="en-US" sz="2400" b="1" dirty="0">
                <a:cs typeface="B Titr" panose="00000700000000000000" pitchFamily="2" charset="-78"/>
              </a:rPr>
              <a:t>دكتر روح اله </a:t>
            </a:r>
            <a:r>
              <a:rPr lang="fa-IR" altLang="en-US" sz="2400" b="1" dirty="0" smtClean="0">
                <a:cs typeface="B Titr" panose="00000700000000000000" pitchFamily="2" charset="-78"/>
              </a:rPr>
              <a:t>دهقاني(1392). </a:t>
            </a:r>
            <a:r>
              <a:rPr lang="fa-IR" altLang="en-US" sz="2400" b="1" dirty="0">
                <a:cs typeface="B Titr" panose="00000700000000000000" pitchFamily="2" charset="-78"/>
              </a:rPr>
              <a:t>انتشارات فرمنش تهران و دانشگاه علوم پزشكي كاشان. </a:t>
            </a:r>
          </a:p>
        </p:txBody>
      </p:sp>
    </p:spTree>
    <p:extLst>
      <p:ext uri="{BB962C8B-B14F-4D97-AF65-F5344CB8AC3E}">
        <p14:creationId xmlns:p14="http://schemas.microsoft.com/office/powerpoint/2010/main" val="2836033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altLang="en-US" sz="3200" b="1"/>
              <a:t>Tick borne diseases (hard tick)</a:t>
            </a:r>
            <a:br>
              <a:rPr lang="en-US" altLang="en-US" sz="3200" b="1"/>
            </a:br>
            <a:r>
              <a:rPr lang="en-US" altLang="en-US" sz="3200" b="1">
                <a:solidFill>
                  <a:srgbClr val="FF0000"/>
                </a:solidFill>
              </a:rPr>
              <a:t>Tick paralysis or Ascending paralysis</a:t>
            </a:r>
            <a:br>
              <a:rPr lang="en-US" altLang="en-US" sz="3200" b="1">
                <a:solidFill>
                  <a:srgbClr val="FF0000"/>
                </a:solidFill>
              </a:rPr>
            </a:br>
            <a:endParaRPr lang="en-US" altLang="en-US" sz="3200" b="1">
              <a:solidFill>
                <a:srgbClr val="FF0000"/>
              </a:solidFill>
            </a:endParaRPr>
          </a:p>
        </p:txBody>
      </p:sp>
      <p:sp>
        <p:nvSpPr>
          <p:cNvPr id="168963" name="Rectangle 3"/>
          <p:cNvSpPr>
            <a:spLocks noGrp="1" noChangeArrowheads="1"/>
          </p:cNvSpPr>
          <p:nvPr>
            <p:ph type="body" idx="1"/>
          </p:nvPr>
        </p:nvSpPr>
        <p:spPr>
          <a:xfrm>
            <a:off x="609599" y="1125539"/>
            <a:ext cx="11133909" cy="5000625"/>
          </a:xfrm>
        </p:spPr>
        <p:txBody>
          <a:bodyPr/>
          <a:lstStyle/>
          <a:p>
            <a:pPr eaLnBrk="1" hangingPunct="1"/>
            <a:r>
              <a:rPr lang="en-US" altLang="en-US" sz="2800" b="1" dirty="0"/>
              <a:t>Tick paralysis</a:t>
            </a:r>
          </a:p>
          <a:p>
            <a:pPr eaLnBrk="1" hangingPunct="1"/>
            <a:r>
              <a:rPr lang="en-US" altLang="en-US" sz="2800" dirty="0"/>
              <a:t>Hard ticks inject into the body with their saliva certain toxins that can cause a condition in people and animals called tick paralysis. </a:t>
            </a:r>
          </a:p>
          <a:p>
            <a:pPr eaLnBrk="1" hangingPunct="1"/>
            <a:r>
              <a:rPr lang="en-US" altLang="en-US" sz="2800" b="1" dirty="0"/>
              <a:t>It appears 5-7 days after a tick begins feeding, </a:t>
            </a:r>
            <a:r>
              <a:rPr lang="en-US" altLang="en-US" sz="2800" b="1" dirty="0" err="1"/>
              <a:t>paralysing</a:t>
            </a:r>
            <a:r>
              <a:rPr lang="en-US" altLang="en-US" sz="2800" b="1" dirty="0"/>
              <a:t> the legs and affecting speaking ability, swallowing and breathing. </a:t>
            </a:r>
          </a:p>
          <a:p>
            <a:pPr eaLnBrk="1" hangingPunct="1"/>
            <a:r>
              <a:rPr lang="en-US" altLang="en-US" sz="2800" dirty="0"/>
              <a:t>It occurs worldwide and is most common and severe in children aged up to two years. </a:t>
            </a:r>
          </a:p>
          <a:p>
            <a:pPr eaLnBrk="1" hangingPunct="1"/>
            <a:r>
              <a:rPr lang="en-US" altLang="en-US" sz="2800" dirty="0"/>
              <a:t>Treatment involves removing the tick.</a:t>
            </a:r>
          </a:p>
        </p:txBody>
      </p:sp>
    </p:spTree>
    <p:extLst>
      <p:ext uri="{BB962C8B-B14F-4D97-AF65-F5344CB8AC3E}">
        <p14:creationId xmlns:p14="http://schemas.microsoft.com/office/powerpoint/2010/main" val="39189238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981200" y="0"/>
            <a:ext cx="8229600" cy="476250"/>
          </a:xfrm>
        </p:spPr>
        <p:txBody>
          <a:bodyPr/>
          <a:lstStyle/>
          <a:p>
            <a:pPr eaLnBrk="1" hangingPunct="1"/>
            <a:r>
              <a:rPr lang="en-US" altLang="en-US" sz="4000"/>
              <a:t> </a:t>
            </a:r>
            <a:endParaRPr lang="en-US" altLang="en-US" sz="3600" b="1"/>
          </a:p>
        </p:txBody>
      </p:sp>
      <p:sp>
        <p:nvSpPr>
          <p:cNvPr id="175107" name="Rectangle 3"/>
          <p:cNvSpPr>
            <a:spLocks noGrp="1" noChangeArrowheads="1"/>
          </p:cNvSpPr>
          <p:nvPr>
            <p:ph type="body" idx="1"/>
          </p:nvPr>
        </p:nvSpPr>
        <p:spPr>
          <a:xfrm>
            <a:off x="1524000" y="620714"/>
            <a:ext cx="9144000" cy="5976937"/>
          </a:xfrm>
        </p:spPr>
        <p:txBody>
          <a:bodyPr/>
          <a:lstStyle/>
          <a:p>
            <a:pPr eaLnBrk="1" hangingPunct="1">
              <a:lnSpc>
                <a:spcPct val="90000"/>
              </a:lnSpc>
            </a:pPr>
            <a:r>
              <a:rPr lang="en-US" altLang="en-US" sz="4800" b="1"/>
              <a:t>Viral diseases</a:t>
            </a:r>
            <a:r>
              <a:rPr lang="en-US" altLang="en-US" sz="4800" b="1">
                <a:solidFill>
                  <a:srgbClr val="FF0000"/>
                </a:solidFill>
              </a:rPr>
              <a:t>:</a:t>
            </a:r>
          </a:p>
          <a:p>
            <a:pPr eaLnBrk="1" hangingPunct="1">
              <a:lnSpc>
                <a:spcPct val="90000"/>
              </a:lnSpc>
              <a:buFontTx/>
              <a:buNone/>
            </a:pPr>
            <a:r>
              <a:rPr lang="en-US" altLang="en-US" b="1" smtClean="0">
                <a:solidFill>
                  <a:schemeClr val="accent2"/>
                </a:solidFill>
              </a:rPr>
              <a:t>Kyasanur Forest  disease</a:t>
            </a:r>
          </a:p>
          <a:p>
            <a:pPr eaLnBrk="1" hangingPunct="1">
              <a:lnSpc>
                <a:spcPct val="90000"/>
              </a:lnSpc>
              <a:buFontTx/>
              <a:buNone/>
            </a:pPr>
            <a:r>
              <a:rPr lang="en-US" altLang="en-US" b="1" smtClean="0">
                <a:solidFill>
                  <a:schemeClr val="accent2"/>
                </a:solidFill>
              </a:rPr>
              <a:t>Omsk haemorrhagic fever</a:t>
            </a:r>
          </a:p>
          <a:p>
            <a:pPr eaLnBrk="1" hangingPunct="1">
              <a:lnSpc>
                <a:spcPct val="90000"/>
              </a:lnSpc>
              <a:buFontTx/>
              <a:buNone/>
            </a:pPr>
            <a:r>
              <a:rPr lang="en-US" altLang="en-US" b="1" smtClean="0">
                <a:solidFill>
                  <a:schemeClr val="accent2"/>
                </a:solidFill>
              </a:rPr>
              <a:t>Russian spring-summer encephalit</a:t>
            </a:r>
          </a:p>
          <a:p>
            <a:pPr eaLnBrk="1" hangingPunct="1">
              <a:lnSpc>
                <a:spcPct val="90000"/>
              </a:lnSpc>
              <a:buFontTx/>
              <a:buNone/>
            </a:pPr>
            <a:r>
              <a:rPr lang="en-US" altLang="en-US" b="1" smtClean="0">
                <a:solidFill>
                  <a:schemeClr val="accent2"/>
                </a:solidFill>
              </a:rPr>
              <a:t>Crimea-Congo haemorrhagic fever</a:t>
            </a:r>
          </a:p>
          <a:p>
            <a:pPr eaLnBrk="1" hangingPunct="1">
              <a:lnSpc>
                <a:spcPct val="90000"/>
              </a:lnSpc>
              <a:buFontTx/>
              <a:buNone/>
            </a:pPr>
            <a:r>
              <a:rPr lang="en-US" altLang="en-US" b="1" smtClean="0">
                <a:solidFill>
                  <a:schemeClr val="accent2"/>
                </a:solidFill>
              </a:rPr>
              <a:t>Hantaan virus </a:t>
            </a:r>
          </a:p>
          <a:p>
            <a:pPr eaLnBrk="1" hangingPunct="1">
              <a:lnSpc>
                <a:spcPct val="90000"/>
              </a:lnSpc>
              <a:buFontTx/>
              <a:buNone/>
            </a:pPr>
            <a:r>
              <a:rPr lang="en-US" altLang="en-US" b="1" smtClean="0">
                <a:solidFill>
                  <a:schemeClr val="accent2"/>
                </a:solidFill>
              </a:rPr>
              <a:t>Colorado tick fever</a:t>
            </a:r>
          </a:p>
          <a:p>
            <a:pPr eaLnBrk="1" hangingPunct="1">
              <a:lnSpc>
                <a:spcPct val="90000"/>
              </a:lnSpc>
              <a:buFontTx/>
              <a:buNone/>
            </a:pPr>
            <a:r>
              <a:rPr lang="en-US" altLang="en-US" b="1" smtClean="0">
                <a:solidFill>
                  <a:schemeClr val="accent2"/>
                </a:solidFill>
              </a:rPr>
              <a:t>Tick borne encephalit</a:t>
            </a:r>
          </a:p>
          <a:p>
            <a:pPr eaLnBrk="1" hangingPunct="1">
              <a:lnSpc>
                <a:spcPct val="90000"/>
              </a:lnSpc>
              <a:buFontTx/>
              <a:buNone/>
            </a:pPr>
            <a:r>
              <a:rPr lang="en-US" altLang="en-US" b="1" smtClean="0">
                <a:solidFill>
                  <a:schemeClr val="accent2"/>
                </a:solidFill>
              </a:rPr>
              <a:t>Powassan*</a:t>
            </a:r>
          </a:p>
          <a:p>
            <a:pPr eaLnBrk="1" hangingPunct="1">
              <a:lnSpc>
                <a:spcPct val="90000"/>
              </a:lnSpc>
              <a:buFontTx/>
              <a:buNone/>
            </a:pPr>
            <a:r>
              <a:rPr lang="en-US" altLang="en-US" b="1" smtClean="0">
                <a:solidFill>
                  <a:schemeClr val="accent2"/>
                </a:solidFill>
              </a:rPr>
              <a:t>Louping ill*</a:t>
            </a:r>
          </a:p>
        </p:txBody>
      </p:sp>
    </p:spTree>
    <p:extLst>
      <p:ext uri="{BB962C8B-B14F-4D97-AF65-F5344CB8AC3E}">
        <p14:creationId xmlns:p14="http://schemas.microsoft.com/office/powerpoint/2010/main" val="2872730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1981200" y="1"/>
            <a:ext cx="8229600" cy="404813"/>
          </a:xfrm>
        </p:spPr>
        <p:txBody>
          <a:bodyPr/>
          <a:lstStyle/>
          <a:p>
            <a:pPr eaLnBrk="1" hangingPunct="1"/>
            <a:r>
              <a:rPr lang="en-US" altLang="en-US" sz="3600" b="1"/>
              <a:t>Rickettsial diseases:</a:t>
            </a:r>
          </a:p>
        </p:txBody>
      </p:sp>
      <p:sp>
        <p:nvSpPr>
          <p:cNvPr id="178179" name="Rectangle 3"/>
          <p:cNvSpPr>
            <a:spLocks noGrp="1" noChangeArrowheads="1"/>
          </p:cNvSpPr>
          <p:nvPr>
            <p:ph type="body" idx="1"/>
          </p:nvPr>
        </p:nvSpPr>
        <p:spPr>
          <a:xfrm>
            <a:off x="1524000" y="549276"/>
            <a:ext cx="9144000" cy="6308725"/>
          </a:xfrm>
        </p:spPr>
        <p:txBody>
          <a:bodyPr/>
          <a:lstStyle/>
          <a:p>
            <a:pPr eaLnBrk="1" hangingPunct="1"/>
            <a:r>
              <a:rPr lang="en-US" altLang="en-US" sz="2800" b="1">
                <a:solidFill>
                  <a:schemeClr val="accent2"/>
                </a:solidFill>
              </a:rPr>
              <a:t>Sibrian tick typhus                    Rickttsia siberica</a:t>
            </a:r>
          </a:p>
          <a:p>
            <a:pPr eaLnBrk="1" hangingPunct="1"/>
            <a:r>
              <a:rPr lang="en-US" altLang="en-US" sz="2800" b="1">
                <a:solidFill>
                  <a:schemeClr val="hlink"/>
                </a:solidFill>
              </a:rPr>
              <a:t>Fever boutonneuse                   R.conori</a:t>
            </a:r>
          </a:p>
          <a:p>
            <a:pPr eaLnBrk="1" hangingPunct="1"/>
            <a:r>
              <a:rPr lang="en-US" altLang="en-US" sz="2800" b="1">
                <a:solidFill>
                  <a:schemeClr val="accent2"/>
                </a:solidFill>
              </a:rPr>
              <a:t>Q fever                                      Coxiella burnetii</a:t>
            </a:r>
          </a:p>
          <a:p>
            <a:pPr eaLnBrk="1" hangingPunct="1"/>
            <a:r>
              <a:rPr lang="en-US" altLang="en-US" sz="2800" b="1">
                <a:solidFill>
                  <a:schemeClr val="hlink"/>
                </a:solidFill>
              </a:rPr>
              <a:t>Rocky Mountain spotted fever   R. rickettsi </a:t>
            </a:r>
          </a:p>
          <a:p>
            <a:pPr eaLnBrk="1" hangingPunct="1"/>
            <a:r>
              <a:rPr lang="en-US" altLang="en-US" sz="2800" b="1">
                <a:solidFill>
                  <a:schemeClr val="accent2"/>
                </a:solidFill>
              </a:rPr>
              <a:t>Queensland tick typhus             R.australis</a:t>
            </a:r>
          </a:p>
          <a:p>
            <a:pPr eaLnBrk="1" hangingPunct="1">
              <a:buFontTx/>
              <a:buNone/>
            </a:pPr>
            <a:r>
              <a:rPr lang="en-US" altLang="en-US" sz="2800" b="1"/>
              <a:t>                 </a:t>
            </a:r>
            <a:r>
              <a:rPr lang="en-US" altLang="en-US" sz="3600" b="1"/>
              <a:t>Spirochaetal disease:</a:t>
            </a:r>
          </a:p>
          <a:p>
            <a:pPr eaLnBrk="1" hangingPunct="1"/>
            <a:r>
              <a:rPr lang="en-US" altLang="en-US" sz="2800" b="1">
                <a:solidFill>
                  <a:srgbClr val="FF0000"/>
                </a:solidFill>
              </a:rPr>
              <a:t>Lyme disease               Borrelia burgdorferi</a:t>
            </a:r>
          </a:p>
          <a:p>
            <a:pPr eaLnBrk="1" hangingPunct="1">
              <a:buFontTx/>
              <a:buNone/>
            </a:pPr>
            <a:r>
              <a:rPr lang="en-US" altLang="en-US" sz="2800" b="1"/>
              <a:t>                  </a:t>
            </a:r>
            <a:r>
              <a:rPr lang="en-US" altLang="en-US" sz="3600" b="1"/>
              <a:t>Protozoal diseases:</a:t>
            </a:r>
          </a:p>
          <a:p>
            <a:pPr eaLnBrk="1" hangingPunct="1"/>
            <a:r>
              <a:rPr lang="en-US" altLang="en-US" sz="2800" b="1">
                <a:solidFill>
                  <a:srgbClr val="FF0000"/>
                </a:solidFill>
              </a:rPr>
              <a:t>Babesiosis                  Babesia microti and bovis</a:t>
            </a:r>
          </a:p>
          <a:p>
            <a:pPr eaLnBrk="1" hangingPunct="1">
              <a:buFontTx/>
              <a:buNone/>
            </a:pPr>
            <a:r>
              <a:rPr lang="en-US" altLang="en-US" sz="2800" b="1"/>
              <a:t>                  </a:t>
            </a:r>
            <a:r>
              <a:rPr lang="en-US" altLang="en-US" sz="3600" b="1"/>
              <a:t>Bacterial disease:</a:t>
            </a:r>
          </a:p>
          <a:p>
            <a:pPr eaLnBrk="1" hangingPunct="1"/>
            <a:r>
              <a:rPr lang="en-US" altLang="en-US" sz="2800" b="1">
                <a:solidFill>
                  <a:srgbClr val="FF0000"/>
                </a:solidFill>
              </a:rPr>
              <a:t>Tularemia                    Francissella tularensis</a:t>
            </a:r>
            <a:r>
              <a:rPr lang="en-US" altLang="en-US" sz="2800" b="1"/>
              <a:t>      </a:t>
            </a:r>
          </a:p>
          <a:p>
            <a:pPr eaLnBrk="1" hangingPunct="1">
              <a:buFontTx/>
              <a:buNone/>
            </a:pPr>
            <a:endParaRPr lang="en-US" altLang="en-US" sz="2800" b="1"/>
          </a:p>
        </p:txBody>
      </p:sp>
    </p:spTree>
    <p:extLst>
      <p:ext uri="{BB962C8B-B14F-4D97-AF65-F5344CB8AC3E}">
        <p14:creationId xmlns:p14="http://schemas.microsoft.com/office/powerpoint/2010/main" val="1264582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981200" y="274639"/>
            <a:ext cx="8229600" cy="346075"/>
          </a:xfrm>
        </p:spPr>
        <p:txBody>
          <a:bodyPr/>
          <a:lstStyle/>
          <a:p>
            <a:pPr eaLnBrk="1" hangingPunct="1"/>
            <a:r>
              <a:rPr lang="en-US" altLang="en-US" sz="3600" b="1">
                <a:solidFill>
                  <a:schemeClr val="accent2"/>
                </a:solidFill>
              </a:rPr>
              <a:t>Tick borne diseases (soft tick)</a:t>
            </a:r>
          </a:p>
        </p:txBody>
      </p:sp>
      <p:sp>
        <p:nvSpPr>
          <p:cNvPr id="201731" name="Rectangle 3"/>
          <p:cNvSpPr>
            <a:spLocks noGrp="1" noChangeArrowheads="1"/>
          </p:cNvSpPr>
          <p:nvPr>
            <p:ph type="body" idx="1"/>
          </p:nvPr>
        </p:nvSpPr>
        <p:spPr>
          <a:xfrm>
            <a:off x="1524000" y="692150"/>
            <a:ext cx="9144000" cy="5976938"/>
          </a:xfrm>
        </p:spPr>
        <p:txBody>
          <a:bodyPr/>
          <a:lstStyle/>
          <a:p>
            <a:pPr algn="ctr" eaLnBrk="1" hangingPunct="1">
              <a:lnSpc>
                <a:spcPct val="80000"/>
              </a:lnSpc>
              <a:buFontTx/>
              <a:buNone/>
            </a:pPr>
            <a:r>
              <a:rPr lang="en-US" altLang="en-US" sz="2800" b="1">
                <a:solidFill>
                  <a:schemeClr val="hlink"/>
                </a:solidFill>
              </a:rPr>
              <a:t>Tick borne  relapsing fever </a:t>
            </a:r>
          </a:p>
          <a:p>
            <a:pPr eaLnBrk="1" hangingPunct="1">
              <a:lnSpc>
                <a:spcPct val="80000"/>
              </a:lnSpc>
            </a:pPr>
            <a:r>
              <a:rPr lang="en-US" altLang="en-US" sz="2800" b="1">
                <a:solidFill>
                  <a:schemeClr val="hlink"/>
                </a:solidFill>
              </a:rPr>
              <a:t> Borrelia persica</a:t>
            </a:r>
          </a:p>
          <a:p>
            <a:pPr eaLnBrk="1" hangingPunct="1">
              <a:lnSpc>
                <a:spcPct val="80000"/>
              </a:lnSpc>
            </a:pPr>
            <a:r>
              <a:rPr lang="en-US" altLang="en-US" sz="2800" b="1">
                <a:solidFill>
                  <a:schemeClr val="hlink"/>
                </a:solidFill>
              </a:rPr>
              <a:t>Vector    Ornithodorus tholozani</a:t>
            </a:r>
          </a:p>
          <a:p>
            <a:pPr eaLnBrk="1" hangingPunct="1">
              <a:lnSpc>
                <a:spcPct val="80000"/>
              </a:lnSpc>
            </a:pPr>
            <a:endParaRPr lang="en-US" altLang="en-US" sz="2800" b="1">
              <a:solidFill>
                <a:schemeClr val="accent2"/>
              </a:solidFill>
            </a:endParaRPr>
          </a:p>
          <a:p>
            <a:pPr eaLnBrk="1" hangingPunct="1">
              <a:lnSpc>
                <a:spcPct val="80000"/>
              </a:lnSpc>
            </a:pPr>
            <a:r>
              <a:rPr lang="en-US" altLang="en-US" sz="2800" b="1">
                <a:solidFill>
                  <a:schemeClr val="accent2"/>
                </a:solidFill>
              </a:rPr>
              <a:t>Borrelia microti</a:t>
            </a:r>
          </a:p>
          <a:p>
            <a:pPr eaLnBrk="1" hangingPunct="1">
              <a:lnSpc>
                <a:spcPct val="80000"/>
              </a:lnSpc>
            </a:pPr>
            <a:r>
              <a:rPr lang="en-US" altLang="en-US" sz="2800" b="1">
                <a:solidFill>
                  <a:schemeClr val="accent2"/>
                </a:solidFill>
              </a:rPr>
              <a:t>Vector      Ornithodorus erraticus</a:t>
            </a:r>
          </a:p>
          <a:p>
            <a:pPr eaLnBrk="1" hangingPunct="1">
              <a:lnSpc>
                <a:spcPct val="80000"/>
              </a:lnSpc>
            </a:pPr>
            <a:endParaRPr lang="en-US" altLang="en-US" sz="2800" b="1">
              <a:solidFill>
                <a:srgbClr val="FF0000"/>
              </a:solidFill>
            </a:endParaRPr>
          </a:p>
          <a:p>
            <a:pPr eaLnBrk="1" hangingPunct="1">
              <a:lnSpc>
                <a:spcPct val="80000"/>
              </a:lnSpc>
            </a:pPr>
            <a:r>
              <a:rPr lang="en-US" altLang="en-US" sz="2800" b="1">
                <a:solidFill>
                  <a:srgbClr val="FF0000"/>
                </a:solidFill>
              </a:rPr>
              <a:t>Borrelia latischevi</a:t>
            </a:r>
          </a:p>
          <a:p>
            <a:pPr eaLnBrk="1" hangingPunct="1">
              <a:lnSpc>
                <a:spcPct val="80000"/>
              </a:lnSpc>
            </a:pPr>
            <a:r>
              <a:rPr lang="en-US" altLang="en-US" sz="2800" b="1">
                <a:solidFill>
                  <a:srgbClr val="FF0000"/>
                </a:solidFill>
              </a:rPr>
              <a:t>Vector     Ornithodorus tartacowsky </a:t>
            </a:r>
          </a:p>
          <a:p>
            <a:pPr eaLnBrk="1" hangingPunct="1">
              <a:lnSpc>
                <a:spcPct val="80000"/>
              </a:lnSpc>
            </a:pPr>
            <a:endParaRPr lang="en-US" altLang="en-US" sz="2800" b="1">
              <a:solidFill>
                <a:schemeClr val="accent2"/>
              </a:solidFill>
            </a:endParaRPr>
          </a:p>
          <a:p>
            <a:pPr eaLnBrk="1" hangingPunct="1">
              <a:lnSpc>
                <a:spcPct val="80000"/>
              </a:lnSpc>
            </a:pPr>
            <a:r>
              <a:rPr lang="en-US" altLang="en-US" sz="2800" b="1">
                <a:solidFill>
                  <a:schemeClr val="accent2"/>
                </a:solidFill>
              </a:rPr>
              <a:t> Borrelia duttoni </a:t>
            </a:r>
          </a:p>
          <a:p>
            <a:pPr eaLnBrk="1" hangingPunct="1">
              <a:lnSpc>
                <a:spcPct val="80000"/>
              </a:lnSpc>
            </a:pPr>
            <a:r>
              <a:rPr lang="en-US" altLang="en-US" sz="2800" b="1">
                <a:solidFill>
                  <a:schemeClr val="accent2"/>
                </a:solidFill>
              </a:rPr>
              <a:t>Vector       Ornithodorus moubata</a:t>
            </a:r>
          </a:p>
          <a:p>
            <a:pPr eaLnBrk="1" hangingPunct="1">
              <a:lnSpc>
                <a:spcPct val="80000"/>
              </a:lnSpc>
            </a:pPr>
            <a:r>
              <a:rPr lang="en-US" altLang="en-US" sz="2800" b="1">
                <a:solidFill>
                  <a:srgbClr val="FF0000"/>
                </a:solidFill>
              </a:rPr>
              <a:t>Q fever                                  Coxiella burnetii</a:t>
            </a:r>
          </a:p>
          <a:p>
            <a:pPr eaLnBrk="1" hangingPunct="1">
              <a:lnSpc>
                <a:spcPct val="80000"/>
              </a:lnSpc>
            </a:pPr>
            <a:r>
              <a:rPr lang="en-US" altLang="en-US" b="1" smtClean="0"/>
              <a:t>Transovarial transmission</a:t>
            </a:r>
          </a:p>
          <a:p>
            <a:pPr eaLnBrk="1" hangingPunct="1">
              <a:lnSpc>
                <a:spcPct val="80000"/>
              </a:lnSpc>
            </a:pPr>
            <a:endParaRPr lang="en-US" altLang="en-US" b="1" smtClean="0"/>
          </a:p>
        </p:txBody>
      </p:sp>
    </p:spTree>
    <p:extLst>
      <p:ext uri="{BB962C8B-B14F-4D97-AF65-F5344CB8AC3E}">
        <p14:creationId xmlns:p14="http://schemas.microsoft.com/office/powerpoint/2010/main" val="3185401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2039_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5088"/>
            <a:ext cx="8988425" cy="679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9565" y="178862"/>
            <a:ext cx="9858103"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FF0000"/>
                </a:solidFill>
                <a:effectLst/>
                <a:uLnTx/>
                <a:uFillTx/>
                <a:latin typeface="Arial"/>
                <a:ea typeface="+mn-ea"/>
                <a:cs typeface="Arial"/>
              </a:rPr>
              <a:t>Death occurs in about 2-10% of persons who are untreated</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512973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body" idx="1"/>
          </p:nvPr>
        </p:nvSpPr>
        <p:spPr>
          <a:xfrm>
            <a:off x="1524000" y="0"/>
            <a:ext cx="9144000" cy="6572250"/>
          </a:xfrm>
        </p:spPr>
        <p:txBody>
          <a:bodyPr/>
          <a:lstStyle/>
          <a:p>
            <a:pPr eaLnBrk="1" hangingPunct="1"/>
            <a:r>
              <a:rPr lang="en-US" altLang="en-US" sz="2800" b="1">
                <a:solidFill>
                  <a:srgbClr val="990000"/>
                </a:solidFill>
              </a:rPr>
              <a:t>Repellents</a:t>
            </a:r>
            <a:endParaRPr lang="en-US" altLang="en-US" sz="2800">
              <a:solidFill>
                <a:srgbClr val="990000"/>
              </a:solidFill>
            </a:endParaRPr>
          </a:p>
          <a:p>
            <a:pPr eaLnBrk="1" hangingPunct="1"/>
            <a:r>
              <a:rPr lang="en-US" altLang="en-US" sz="2800"/>
              <a:t>Effective repellents that prevent ticks from attaching to the body include </a:t>
            </a:r>
          </a:p>
          <a:p>
            <a:pPr eaLnBrk="1" hangingPunct="1"/>
            <a:r>
              <a:rPr lang="en-US" altLang="en-US" sz="2800" b="1"/>
              <a:t>Deet</a:t>
            </a:r>
          </a:p>
          <a:p>
            <a:pPr eaLnBrk="1" hangingPunct="1"/>
            <a:r>
              <a:rPr lang="en-US" altLang="en-US" sz="2800" b="1"/>
              <a:t>Dimethyl phthalate</a:t>
            </a:r>
          </a:p>
          <a:p>
            <a:pPr eaLnBrk="1" hangingPunct="1"/>
            <a:r>
              <a:rPr lang="en-US" altLang="en-US" sz="2800" b="1"/>
              <a:t>Benzyl benzoate</a:t>
            </a:r>
          </a:p>
          <a:p>
            <a:pPr eaLnBrk="1" hangingPunct="1"/>
            <a:r>
              <a:rPr lang="en-US" altLang="en-US" sz="2800" b="1"/>
              <a:t>Dimethyl carbamate </a:t>
            </a:r>
          </a:p>
          <a:p>
            <a:pPr eaLnBrk="1" hangingPunct="1"/>
            <a:r>
              <a:rPr lang="en-US" altLang="en-US" sz="2800" b="1"/>
              <a:t>Indalone  </a:t>
            </a:r>
          </a:p>
          <a:p>
            <a:pPr eaLnBrk="1" hangingPunct="1"/>
            <a:r>
              <a:rPr lang="en-US" altLang="en-US" sz="2400" b="1">
                <a:solidFill>
                  <a:srgbClr val="0000CC"/>
                </a:solidFill>
              </a:rPr>
              <a:t>These substances can be applied to the skin or clothing. </a:t>
            </a:r>
          </a:p>
          <a:p>
            <a:pPr eaLnBrk="1" hangingPunct="1"/>
            <a:r>
              <a:rPr lang="en-US" altLang="en-US" sz="2400" b="1">
                <a:solidFill>
                  <a:srgbClr val="0000CC"/>
                </a:solidFill>
              </a:rPr>
              <a:t>On the skin, repellents often do not last more than a few hours because of absorption and removal by abrasion. </a:t>
            </a:r>
          </a:p>
          <a:p>
            <a:pPr eaLnBrk="1" hangingPunct="1"/>
            <a:r>
              <a:rPr lang="en-US" altLang="en-US" sz="2400" b="1">
                <a:solidFill>
                  <a:srgbClr val="0000CC"/>
                </a:solidFill>
              </a:rPr>
              <a:t>On clothing they last much longer, sometimes for several days . </a:t>
            </a:r>
          </a:p>
          <a:p>
            <a:pPr eaLnBrk="1" hangingPunct="1"/>
            <a:r>
              <a:rPr lang="en-US" altLang="en-US" sz="2400" b="1">
                <a:solidFill>
                  <a:srgbClr val="0000CC"/>
                </a:solidFill>
              </a:rPr>
              <a:t>For more information on repellents</a:t>
            </a:r>
          </a:p>
        </p:txBody>
      </p:sp>
    </p:spTree>
    <p:extLst>
      <p:ext uri="{BB962C8B-B14F-4D97-AF65-F5344CB8AC3E}">
        <p14:creationId xmlns:p14="http://schemas.microsoft.com/office/powerpoint/2010/main" val="1476138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4" y="0"/>
            <a:ext cx="8753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312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en-US" altLang="en-US" smtClean="0"/>
              <a:t>Chigger (mite) borne disease</a:t>
            </a:r>
          </a:p>
        </p:txBody>
      </p:sp>
      <p:sp>
        <p:nvSpPr>
          <p:cNvPr id="241667" name="Rectangle 3"/>
          <p:cNvSpPr>
            <a:spLocks noGrp="1" noChangeArrowheads="1"/>
          </p:cNvSpPr>
          <p:nvPr>
            <p:ph type="body" idx="1"/>
          </p:nvPr>
        </p:nvSpPr>
        <p:spPr/>
        <p:txBody>
          <a:bodyPr/>
          <a:lstStyle/>
          <a:p>
            <a:pPr eaLnBrk="1" hangingPunct="1"/>
            <a:r>
              <a:rPr lang="en-US" altLang="en-US" sz="3600" b="1">
                <a:solidFill>
                  <a:srgbClr val="FF0000"/>
                </a:solidFill>
              </a:rPr>
              <a:t>Scrub Typhus</a:t>
            </a:r>
          </a:p>
          <a:p>
            <a:pPr eaLnBrk="1" hangingPunct="1"/>
            <a:r>
              <a:rPr lang="en-US" altLang="en-US" sz="3600" b="1">
                <a:solidFill>
                  <a:srgbClr val="006600"/>
                </a:solidFill>
              </a:rPr>
              <a:t>Trombicula akamushi (vector)</a:t>
            </a:r>
          </a:p>
          <a:p>
            <a:pPr eaLnBrk="1" hangingPunct="1"/>
            <a:r>
              <a:rPr lang="en-US" altLang="en-US" sz="3600" b="1">
                <a:solidFill>
                  <a:schemeClr val="accent2"/>
                </a:solidFill>
              </a:rPr>
              <a:t>Rickettsia tsutsugamushi (pathogen)</a:t>
            </a:r>
          </a:p>
          <a:p>
            <a:pPr eaLnBrk="1" hangingPunct="1"/>
            <a:endParaRPr lang="en-US" altLang="en-US" sz="3600" b="1">
              <a:solidFill>
                <a:schemeClr val="accent2"/>
              </a:solidFill>
            </a:endParaRPr>
          </a:p>
          <a:p>
            <a:pPr eaLnBrk="1" hangingPunct="1"/>
            <a:r>
              <a:rPr lang="en-US" altLang="en-US" sz="3600" b="1">
                <a:solidFill>
                  <a:srgbClr val="FF0000"/>
                </a:solidFill>
              </a:rPr>
              <a:t>Scrub itch (Trombicula autumnalis)</a:t>
            </a:r>
          </a:p>
        </p:txBody>
      </p:sp>
    </p:spTree>
    <p:extLst>
      <p:ext uri="{BB962C8B-B14F-4D97-AF65-F5344CB8AC3E}">
        <p14:creationId xmlns:p14="http://schemas.microsoft.com/office/powerpoint/2010/main" val="2736797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title"/>
          </p:nvPr>
        </p:nvSpPr>
        <p:spPr>
          <a:xfrm>
            <a:off x="2063750" y="188913"/>
            <a:ext cx="8604250" cy="188912"/>
          </a:xfrm>
        </p:spPr>
        <p:txBody>
          <a:bodyPr/>
          <a:lstStyle/>
          <a:p>
            <a:pPr eaLnBrk="1" hangingPunct="1"/>
            <a:r>
              <a:rPr lang="en-US" altLang="en-US" sz="4000" b="1"/>
              <a:t>Family </a:t>
            </a:r>
            <a:r>
              <a:rPr lang="en-US" altLang="en-US" sz="4000" b="1">
                <a:solidFill>
                  <a:srgbClr val="FF0000"/>
                </a:solidFill>
              </a:rPr>
              <a:t>Dermanyssidae</a:t>
            </a:r>
          </a:p>
        </p:txBody>
      </p:sp>
      <p:pic>
        <p:nvPicPr>
          <p:cNvPr id="245763" name="Picture 4" descr="dgallad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549275"/>
            <a:ext cx="9144000" cy="6858000"/>
          </a:xfrm>
          <a:noFill/>
        </p:spPr>
      </p:pic>
    </p:spTree>
    <p:extLst>
      <p:ext uri="{BB962C8B-B14F-4D97-AF65-F5344CB8AC3E}">
        <p14:creationId xmlns:p14="http://schemas.microsoft.com/office/powerpoint/2010/main" val="1627148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US" altLang="en-US" sz="6000" b="1">
                <a:solidFill>
                  <a:srgbClr val="990000"/>
                </a:solidFill>
              </a:rPr>
              <a:t>Mite borne disease</a:t>
            </a:r>
          </a:p>
        </p:txBody>
      </p:sp>
      <p:sp>
        <p:nvSpPr>
          <p:cNvPr id="247811" name="Rectangle 3"/>
          <p:cNvSpPr>
            <a:spLocks noGrp="1" noChangeArrowheads="1"/>
          </p:cNvSpPr>
          <p:nvPr>
            <p:ph type="body" idx="1"/>
          </p:nvPr>
        </p:nvSpPr>
        <p:spPr/>
        <p:txBody>
          <a:bodyPr/>
          <a:lstStyle/>
          <a:p>
            <a:pPr eaLnBrk="1" hangingPunct="1"/>
            <a:r>
              <a:rPr lang="en-US" altLang="en-US" sz="2800" b="1">
                <a:solidFill>
                  <a:schemeClr val="accent2"/>
                </a:solidFill>
              </a:rPr>
              <a:t>Rickettsial pox</a:t>
            </a:r>
          </a:p>
          <a:p>
            <a:pPr eaLnBrk="1" hangingPunct="1"/>
            <a:r>
              <a:rPr lang="en-US" altLang="en-US" sz="2800" b="1">
                <a:solidFill>
                  <a:srgbClr val="FF0000"/>
                </a:solidFill>
              </a:rPr>
              <a:t>Allodermanyssus sangeuneus (vector)</a:t>
            </a:r>
          </a:p>
          <a:p>
            <a:pPr eaLnBrk="1" hangingPunct="1"/>
            <a:r>
              <a:rPr lang="en-US" altLang="en-US" sz="2800" b="1">
                <a:solidFill>
                  <a:schemeClr val="accent2"/>
                </a:solidFill>
              </a:rPr>
              <a:t>Rickettsia akari</a:t>
            </a:r>
          </a:p>
          <a:p>
            <a:pPr eaLnBrk="1" hangingPunct="1"/>
            <a:endParaRPr lang="en-US" altLang="en-US" sz="4400">
              <a:solidFill>
                <a:srgbClr val="FF0000"/>
              </a:solidFill>
            </a:endParaRPr>
          </a:p>
        </p:txBody>
      </p:sp>
    </p:spTree>
    <p:extLst>
      <p:ext uri="{BB962C8B-B14F-4D97-AF65-F5344CB8AC3E}">
        <p14:creationId xmlns:p14="http://schemas.microsoft.com/office/powerpoint/2010/main" val="3977834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81200" y="274639"/>
            <a:ext cx="8229600" cy="130175"/>
          </a:xfrm>
        </p:spPr>
        <p:txBody>
          <a:bodyPr/>
          <a:lstStyle/>
          <a:p>
            <a:pPr eaLnBrk="1" hangingPunct="1"/>
            <a:r>
              <a:rPr lang="en-US" altLang="en-US" sz="2800"/>
              <a:t>References </a:t>
            </a:r>
          </a:p>
        </p:txBody>
      </p:sp>
      <p:sp>
        <p:nvSpPr>
          <p:cNvPr id="32771" name="Rectangle 3"/>
          <p:cNvSpPr>
            <a:spLocks noGrp="1" noChangeArrowheads="1"/>
          </p:cNvSpPr>
          <p:nvPr>
            <p:ph type="body" idx="1"/>
          </p:nvPr>
        </p:nvSpPr>
        <p:spPr>
          <a:xfrm>
            <a:off x="810491" y="620714"/>
            <a:ext cx="10993581" cy="5976937"/>
          </a:xfrm>
        </p:spPr>
        <p:txBody>
          <a:bodyPr/>
          <a:lstStyle/>
          <a:p>
            <a:pPr marL="609600" indent="-609600" eaLnBrk="1" hangingPunct="1">
              <a:buNone/>
            </a:pPr>
            <a:r>
              <a:rPr lang="en-US" altLang="en-US" sz="3600" b="1" dirty="0">
                <a:solidFill>
                  <a:srgbClr val="6666FF"/>
                </a:solidFill>
              </a:rPr>
              <a:t>8-Medical Insects and Arachnids (1996).  Richard </a:t>
            </a:r>
            <a:r>
              <a:rPr lang="en-US" altLang="en-US" sz="3600" b="1" dirty="0" err="1">
                <a:solidFill>
                  <a:srgbClr val="6666FF"/>
                </a:solidFill>
              </a:rPr>
              <a:t>P.Lane</a:t>
            </a:r>
            <a:r>
              <a:rPr lang="en-US" altLang="en-US" sz="3600" b="1" dirty="0">
                <a:solidFill>
                  <a:srgbClr val="6666FF"/>
                </a:solidFill>
              </a:rPr>
              <a:t> and Roger W. </a:t>
            </a:r>
            <a:r>
              <a:rPr lang="en-US" altLang="en-US" sz="3600" b="1" dirty="0" err="1">
                <a:solidFill>
                  <a:srgbClr val="6666FF"/>
                </a:solidFill>
              </a:rPr>
              <a:t>Crosskey</a:t>
            </a:r>
            <a:r>
              <a:rPr lang="en-US" altLang="en-US" sz="3600" b="1" dirty="0">
                <a:solidFill>
                  <a:srgbClr val="6666FF"/>
                </a:solidFill>
              </a:rPr>
              <a:t>. Chapman and Hall , pp723</a:t>
            </a:r>
          </a:p>
          <a:p>
            <a:pPr marL="609600" indent="-609600" eaLnBrk="1" hangingPunct="1">
              <a:buNone/>
            </a:pPr>
            <a:r>
              <a:rPr lang="en-US" altLang="en-US" sz="3600" b="1" dirty="0"/>
              <a:t>9-Medical </a:t>
            </a:r>
            <a:r>
              <a:rPr lang="en-US" altLang="en-US" sz="3600" b="1" dirty="0" err="1"/>
              <a:t>Entemology</a:t>
            </a:r>
            <a:r>
              <a:rPr lang="en-US" altLang="en-US" sz="3600" b="1" dirty="0"/>
              <a:t> for Students .(2002) .M.W. Service ,Chapman and Hall , pp277</a:t>
            </a:r>
          </a:p>
          <a:p>
            <a:pPr marL="609600" indent="-609600" eaLnBrk="1" hangingPunct="1">
              <a:buNone/>
            </a:pPr>
            <a:r>
              <a:rPr lang="en-US" altLang="en-US" sz="3600" b="1" dirty="0">
                <a:solidFill>
                  <a:srgbClr val="6666FF"/>
                </a:solidFill>
              </a:rPr>
              <a:t>10-A </a:t>
            </a:r>
            <a:r>
              <a:rPr lang="en-US" altLang="en-US" sz="3600" b="1" dirty="0" err="1">
                <a:solidFill>
                  <a:srgbClr val="6666FF"/>
                </a:solidFill>
              </a:rPr>
              <a:t>Colour</a:t>
            </a:r>
            <a:r>
              <a:rPr lang="en-US" altLang="en-US" sz="3600" b="1" dirty="0">
                <a:solidFill>
                  <a:srgbClr val="6666FF"/>
                </a:solidFill>
              </a:rPr>
              <a:t> Atlas of Tropical Medicine and Parasitology (1991).W. </a:t>
            </a:r>
            <a:r>
              <a:rPr lang="en-US" altLang="en-US" sz="3600" b="1" dirty="0" err="1">
                <a:solidFill>
                  <a:srgbClr val="6666FF"/>
                </a:solidFill>
              </a:rPr>
              <a:t>Piters</a:t>
            </a:r>
            <a:r>
              <a:rPr lang="en-US" altLang="en-US" sz="3600" b="1" dirty="0">
                <a:solidFill>
                  <a:srgbClr val="6666FF"/>
                </a:solidFill>
              </a:rPr>
              <a:t> and </a:t>
            </a:r>
            <a:r>
              <a:rPr lang="en-US" altLang="en-US" sz="3600" b="1" dirty="0" err="1">
                <a:solidFill>
                  <a:srgbClr val="6666FF"/>
                </a:solidFill>
              </a:rPr>
              <a:t>H.M.Gilles,Wolfe</a:t>
            </a:r>
            <a:r>
              <a:rPr lang="en-US" altLang="en-US" sz="3600" b="1" dirty="0">
                <a:solidFill>
                  <a:srgbClr val="6666FF"/>
                </a:solidFill>
              </a:rPr>
              <a:t> Medical Publications Ltd.</a:t>
            </a:r>
          </a:p>
          <a:p>
            <a:pPr marL="609600" indent="-609600" algn="r" rtl="1" eaLnBrk="1" hangingPunct="1">
              <a:buNone/>
            </a:pPr>
            <a:endParaRPr lang="en-US" altLang="en-US" sz="3600" b="1" dirty="0">
              <a:cs typeface="Lotus" pitchFamily="2" charset="0"/>
            </a:endParaRPr>
          </a:p>
        </p:txBody>
      </p:sp>
    </p:spTree>
    <p:extLst>
      <p:ext uri="{BB962C8B-B14F-4D97-AF65-F5344CB8AC3E}">
        <p14:creationId xmlns:p14="http://schemas.microsoft.com/office/powerpoint/2010/main" val="1200984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095500" y="0"/>
            <a:ext cx="8229600" cy="368300"/>
          </a:xfrm>
        </p:spPr>
        <p:txBody>
          <a:bodyPr/>
          <a:lstStyle/>
          <a:p>
            <a:pPr eaLnBrk="1" hangingPunct="1"/>
            <a:r>
              <a:rPr lang="en-ZA" altLang="en-US" sz="3600" b="1">
                <a:solidFill>
                  <a:srgbClr val="0000CC"/>
                </a:solidFill>
              </a:rPr>
              <a:t>House dust mites</a:t>
            </a:r>
          </a:p>
        </p:txBody>
      </p:sp>
      <p:sp>
        <p:nvSpPr>
          <p:cNvPr id="278531" name="Rectangle 3"/>
          <p:cNvSpPr>
            <a:spLocks noGrp="1" noChangeArrowheads="1"/>
          </p:cNvSpPr>
          <p:nvPr>
            <p:ph type="body" sz="half" idx="1"/>
          </p:nvPr>
        </p:nvSpPr>
        <p:spPr>
          <a:xfrm>
            <a:off x="91440" y="714375"/>
            <a:ext cx="10576560" cy="5810250"/>
          </a:xfrm>
        </p:spPr>
        <p:txBody>
          <a:bodyPr/>
          <a:lstStyle/>
          <a:p>
            <a:pPr eaLnBrk="1" hangingPunct="1">
              <a:lnSpc>
                <a:spcPct val="90000"/>
              </a:lnSpc>
            </a:pPr>
            <a:r>
              <a:rPr lang="en-ZA" altLang="en-US" sz="2800" b="1" dirty="0">
                <a:solidFill>
                  <a:srgbClr val="990000"/>
                </a:solidFill>
              </a:rPr>
              <a:t>Family </a:t>
            </a:r>
            <a:r>
              <a:rPr lang="en-ZA" altLang="en-US" sz="2800" b="1" dirty="0" err="1"/>
              <a:t>Pyroglyphidae</a:t>
            </a:r>
            <a:r>
              <a:rPr lang="en-ZA" altLang="en-US" sz="2800" b="1" dirty="0"/>
              <a:t> </a:t>
            </a:r>
            <a:r>
              <a:rPr lang="en-ZA" altLang="en-US" sz="2800" b="1" dirty="0">
                <a:solidFill>
                  <a:srgbClr val="C00000"/>
                </a:solidFill>
              </a:rPr>
              <a:t>= few species found in house dust</a:t>
            </a:r>
          </a:p>
          <a:p>
            <a:pPr eaLnBrk="1" hangingPunct="1">
              <a:lnSpc>
                <a:spcPct val="90000"/>
              </a:lnSpc>
            </a:pPr>
            <a:r>
              <a:rPr lang="en-ZA" altLang="en-US" sz="2800" b="1" dirty="0">
                <a:solidFill>
                  <a:srgbClr val="990000"/>
                </a:solidFill>
              </a:rPr>
              <a:t>European house dust mite </a:t>
            </a:r>
            <a:r>
              <a:rPr lang="en-ZA" altLang="en-US" sz="2800" b="1" dirty="0"/>
              <a:t>(</a:t>
            </a:r>
            <a:r>
              <a:rPr lang="en-ZA" altLang="en-US" sz="2800" b="1" i="1" dirty="0" err="1"/>
              <a:t>Dermatophagoides</a:t>
            </a:r>
            <a:r>
              <a:rPr lang="en-ZA" altLang="en-US" sz="2800" b="1" i="1" dirty="0"/>
              <a:t> </a:t>
            </a:r>
            <a:r>
              <a:rPr lang="en-ZA" altLang="en-US" sz="2800" b="1" i="1" dirty="0" err="1"/>
              <a:t>pteronyssinus</a:t>
            </a:r>
            <a:r>
              <a:rPr lang="en-ZA" altLang="en-US" sz="2800" b="1" dirty="0"/>
              <a:t>) </a:t>
            </a:r>
            <a:r>
              <a:rPr lang="en-ZA" altLang="en-US" sz="2800" b="1" dirty="0">
                <a:solidFill>
                  <a:srgbClr val="990000"/>
                </a:solidFill>
              </a:rPr>
              <a:t>is common &amp; occurs worldwide</a:t>
            </a:r>
          </a:p>
          <a:p>
            <a:pPr lvl="1" eaLnBrk="1" hangingPunct="1">
              <a:lnSpc>
                <a:spcPct val="90000"/>
              </a:lnSpc>
            </a:pPr>
            <a:r>
              <a:rPr lang="en-ZA" altLang="en-US" sz="2400" b="1" dirty="0">
                <a:solidFill>
                  <a:srgbClr val="990000"/>
                </a:solidFill>
              </a:rPr>
              <a:t>Minute &amp; very difficult to see</a:t>
            </a:r>
          </a:p>
          <a:p>
            <a:pPr lvl="2" eaLnBrk="1" hangingPunct="1">
              <a:lnSpc>
                <a:spcPct val="90000"/>
              </a:lnSpc>
            </a:pPr>
            <a:r>
              <a:rPr lang="en-ZA" altLang="en-US" sz="2000" b="1" dirty="0">
                <a:solidFill>
                  <a:srgbClr val="990000"/>
                </a:solidFill>
              </a:rPr>
              <a:t>House dust samples may contain 1000s of mites</a:t>
            </a:r>
          </a:p>
          <a:p>
            <a:pPr lvl="1" eaLnBrk="1" hangingPunct="1">
              <a:lnSpc>
                <a:spcPct val="90000"/>
              </a:lnSpc>
            </a:pPr>
            <a:r>
              <a:rPr lang="en-ZA" altLang="en-US" sz="2400" b="1" dirty="0">
                <a:solidFill>
                  <a:srgbClr val="990000"/>
                </a:solidFill>
              </a:rPr>
              <a:t>Prefer damp conditions &amp; live in beds, pillows, rugs &amp; carpets</a:t>
            </a:r>
          </a:p>
          <a:p>
            <a:pPr lvl="2" eaLnBrk="1" hangingPunct="1">
              <a:lnSpc>
                <a:spcPct val="90000"/>
              </a:lnSpc>
            </a:pPr>
            <a:r>
              <a:rPr lang="en-ZA" altLang="en-US" sz="2000" b="1" dirty="0">
                <a:solidFill>
                  <a:srgbClr val="990000"/>
                </a:solidFill>
              </a:rPr>
              <a:t>Feed on shed human skin</a:t>
            </a:r>
          </a:p>
          <a:p>
            <a:pPr lvl="2" eaLnBrk="1" hangingPunct="1">
              <a:lnSpc>
                <a:spcPct val="90000"/>
              </a:lnSpc>
            </a:pPr>
            <a:r>
              <a:rPr lang="en-ZA" altLang="en-US" sz="2000" b="1" dirty="0">
                <a:solidFill>
                  <a:srgbClr val="990000"/>
                </a:solidFill>
              </a:rPr>
              <a:t>Infestations increased by high humidity</a:t>
            </a:r>
          </a:p>
          <a:p>
            <a:pPr lvl="2" eaLnBrk="1" hangingPunct="1">
              <a:lnSpc>
                <a:spcPct val="90000"/>
              </a:lnSpc>
            </a:pPr>
            <a:r>
              <a:rPr lang="en-ZA" altLang="en-US" sz="2000" b="1" dirty="0">
                <a:solidFill>
                  <a:srgbClr val="990000"/>
                </a:solidFill>
              </a:rPr>
              <a:t>More abundant in beds &amp; become airborne when beds are made or pillows fluffed</a:t>
            </a:r>
          </a:p>
          <a:p>
            <a:pPr lvl="1" eaLnBrk="1" hangingPunct="1">
              <a:lnSpc>
                <a:spcPct val="90000"/>
              </a:lnSpc>
            </a:pPr>
            <a:r>
              <a:rPr lang="en-ZA" altLang="en-US" sz="2400" b="1" dirty="0">
                <a:solidFill>
                  <a:srgbClr val="990000"/>
                </a:solidFill>
              </a:rPr>
              <a:t>Inhalation causes allergic reactions in respiratory tract</a:t>
            </a:r>
          </a:p>
          <a:p>
            <a:pPr lvl="2" eaLnBrk="1" hangingPunct="1">
              <a:lnSpc>
                <a:spcPct val="90000"/>
              </a:lnSpc>
            </a:pPr>
            <a:r>
              <a:rPr lang="en-ZA" altLang="en-US" sz="2000" b="1" dirty="0">
                <a:solidFill>
                  <a:srgbClr val="990000"/>
                </a:solidFill>
              </a:rPr>
              <a:t>Asthma &amp; rhinitis</a:t>
            </a:r>
          </a:p>
          <a:p>
            <a:pPr lvl="2" eaLnBrk="1" hangingPunct="1">
              <a:lnSpc>
                <a:spcPct val="90000"/>
              </a:lnSpc>
            </a:pPr>
            <a:r>
              <a:rPr lang="en-ZA" altLang="en-US" sz="2000" b="1" dirty="0">
                <a:solidFill>
                  <a:srgbClr val="990000"/>
                </a:solidFill>
              </a:rPr>
              <a:t>Allergens in bodies of dead &amp; living mites; also in mite fragments &amp; </a:t>
            </a:r>
            <a:r>
              <a:rPr lang="en-ZA" altLang="en-US" sz="2000" b="1" dirty="0" smtClean="0">
                <a:solidFill>
                  <a:srgbClr val="990000"/>
                </a:solidFill>
              </a:rPr>
              <a:t>faeces</a:t>
            </a:r>
          </a:p>
          <a:p>
            <a:pPr lvl="0" eaLnBrk="1" hangingPunct="1"/>
            <a:r>
              <a:rPr lang="en-US" altLang="en-US" sz="2800" b="1" dirty="0">
                <a:solidFill>
                  <a:srgbClr val="FF0000"/>
                </a:solidFill>
              </a:rPr>
              <a:t>House dust mites cause 25% of all allergies </a:t>
            </a:r>
            <a:r>
              <a:rPr lang="en-US" altLang="en-US" sz="2800" b="1" dirty="0">
                <a:solidFill>
                  <a:srgbClr val="0000CC"/>
                </a:solidFill>
              </a:rPr>
              <a:t>and </a:t>
            </a:r>
            <a:r>
              <a:rPr lang="en-US" altLang="en-US" sz="2800" b="1" dirty="0">
                <a:solidFill>
                  <a:srgbClr val="FF0000"/>
                </a:solidFill>
              </a:rPr>
              <a:t>50% of all asthmatic </a:t>
            </a:r>
            <a:r>
              <a:rPr lang="en-US" altLang="en-US" sz="2800" b="1" dirty="0">
                <a:solidFill>
                  <a:srgbClr val="0000CC"/>
                </a:solidFill>
              </a:rPr>
              <a:t>diseases are traceable to house dust mites</a:t>
            </a:r>
            <a:endParaRPr lang="en-US" altLang="en-US" dirty="0">
              <a:solidFill>
                <a:srgbClr val="0000CC"/>
              </a:solidFill>
            </a:endParaRPr>
          </a:p>
          <a:p>
            <a:pPr lvl="2" eaLnBrk="1" hangingPunct="1">
              <a:lnSpc>
                <a:spcPct val="90000"/>
              </a:lnSpc>
            </a:pPr>
            <a:endParaRPr lang="en-ZA" altLang="en-US" sz="2000" b="1" dirty="0">
              <a:solidFill>
                <a:srgbClr val="990000"/>
              </a:solidFill>
            </a:endParaRPr>
          </a:p>
        </p:txBody>
      </p:sp>
    </p:spTree>
    <p:extLst>
      <p:ext uri="{BB962C8B-B14F-4D97-AF65-F5344CB8AC3E}">
        <p14:creationId xmlns:p14="http://schemas.microsoft.com/office/powerpoint/2010/main" val="4825500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dustmit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699" name="Text Box 3"/>
          <p:cNvSpPr txBox="1">
            <a:spLocks noChangeArrowheads="1"/>
          </p:cNvSpPr>
          <p:nvPr/>
        </p:nvSpPr>
        <p:spPr bwMode="auto">
          <a:xfrm>
            <a:off x="1524000" y="57150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The house dust mite</a:t>
            </a:r>
            <a:r>
              <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400" b="1"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Dermatophagoides pteronyssinus</a:t>
            </a:r>
            <a:r>
              <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altLang="en-US" sz="4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2400" b="1" i="1"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79103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body" sz="half" idx="1"/>
          </p:nvPr>
        </p:nvSpPr>
        <p:spPr>
          <a:xfrm>
            <a:off x="418011" y="357188"/>
            <a:ext cx="9749927" cy="6197600"/>
          </a:xfrm>
        </p:spPr>
        <p:txBody>
          <a:bodyPr/>
          <a:lstStyle/>
          <a:p>
            <a:pPr eaLnBrk="1" hangingPunct="1">
              <a:lnSpc>
                <a:spcPct val="90000"/>
              </a:lnSpc>
            </a:pPr>
            <a:r>
              <a:rPr lang="en-ZA" altLang="en-US" b="1" i="1" dirty="0" err="1" smtClean="0"/>
              <a:t>Sarcoptes</a:t>
            </a:r>
            <a:r>
              <a:rPr lang="en-ZA" altLang="en-US" b="1" i="1" dirty="0" smtClean="0"/>
              <a:t> </a:t>
            </a:r>
            <a:r>
              <a:rPr lang="en-ZA" altLang="en-US" b="1" i="1" dirty="0" err="1" smtClean="0"/>
              <a:t>scabiei</a:t>
            </a:r>
            <a:endParaRPr lang="en-ZA" altLang="en-US" b="1" i="1" dirty="0" smtClean="0"/>
          </a:p>
          <a:p>
            <a:pPr lvl="1" eaLnBrk="1" hangingPunct="1">
              <a:lnSpc>
                <a:spcPct val="90000"/>
              </a:lnSpc>
            </a:pPr>
            <a:r>
              <a:rPr lang="en-ZA" altLang="en-US" b="1" dirty="0" smtClean="0">
                <a:solidFill>
                  <a:srgbClr val="990000"/>
                </a:solidFill>
              </a:rPr>
              <a:t>Females make permanent  winding (spiral) burrows (1 cm long) in horny layer of skin</a:t>
            </a:r>
          </a:p>
          <a:p>
            <a:pPr lvl="2" eaLnBrk="1" hangingPunct="1">
              <a:lnSpc>
                <a:spcPct val="90000"/>
              </a:lnSpc>
            </a:pPr>
            <a:r>
              <a:rPr lang="en-ZA" altLang="en-US" b="1" dirty="0" smtClean="0">
                <a:solidFill>
                  <a:srgbClr val="990000"/>
                </a:solidFill>
              </a:rPr>
              <a:t>Burrow initiated by mouth parts &amp; blade-like claws on forelegs</a:t>
            </a:r>
          </a:p>
          <a:p>
            <a:pPr lvl="2" eaLnBrk="1" hangingPunct="1">
              <a:lnSpc>
                <a:spcPct val="90000"/>
              </a:lnSpc>
            </a:pPr>
            <a:r>
              <a:rPr lang="en-ZA" altLang="en-US" b="1" dirty="0" smtClean="0">
                <a:solidFill>
                  <a:srgbClr val="990000"/>
                </a:solidFill>
              </a:rPr>
              <a:t>Burrow formed by constant growth of epidermis</a:t>
            </a:r>
          </a:p>
          <a:p>
            <a:pPr lvl="2" eaLnBrk="1" hangingPunct="1">
              <a:lnSpc>
                <a:spcPct val="90000"/>
              </a:lnSpc>
            </a:pPr>
            <a:r>
              <a:rPr lang="en-ZA" altLang="en-US" b="1" dirty="0" smtClean="0">
                <a:solidFill>
                  <a:srgbClr val="990000"/>
                </a:solidFill>
              </a:rPr>
              <a:t>Eggs laid in burrows &amp; immature stages move to skin surface</a:t>
            </a:r>
          </a:p>
          <a:p>
            <a:pPr lvl="2" eaLnBrk="1" hangingPunct="1">
              <a:lnSpc>
                <a:spcPct val="90000"/>
              </a:lnSpc>
            </a:pPr>
            <a:r>
              <a:rPr lang="en-ZA" altLang="en-US" b="1" dirty="0" smtClean="0">
                <a:solidFill>
                  <a:srgbClr val="990000"/>
                </a:solidFill>
              </a:rPr>
              <a:t>Immatures shelter &amp; feed in hair follicles</a:t>
            </a:r>
          </a:p>
          <a:p>
            <a:pPr lvl="1" eaLnBrk="1" hangingPunct="1">
              <a:lnSpc>
                <a:spcPct val="90000"/>
              </a:lnSpc>
            </a:pPr>
            <a:r>
              <a:rPr lang="en-ZA" altLang="en-US" b="1" dirty="0" smtClean="0">
                <a:solidFill>
                  <a:srgbClr val="990000"/>
                </a:solidFill>
              </a:rPr>
              <a:t>Burrows occur mostly in inter-digital &amp; elbow skin</a:t>
            </a:r>
          </a:p>
          <a:p>
            <a:pPr lvl="2" eaLnBrk="1" hangingPunct="1">
              <a:lnSpc>
                <a:spcPct val="90000"/>
              </a:lnSpc>
            </a:pPr>
            <a:r>
              <a:rPr lang="en-ZA" altLang="en-US" b="1" dirty="0" smtClean="0">
                <a:solidFill>
                  <a:srgbClr val="990000"/>
                </a:solidFill>
              </a:rPr>
              <a:t>Also in genital area, breasts, knees, buttocks ,</a:t>
            </a:r>
          </a:p>
          <a:p>
            <a:pPr lvl="2" eaLnBrk="1" hangingPunct="1">
              <a:lnSpc>
                <a:spcPct val="90000"/>
              </a:lnSpc>
            </a:pPr>
            <a:r>
              <a:rPr lang="en-ZA" altLang="en-US" b="1" dirty="0" smtClean="0">
                <a:solidFill>
                  <a:srgbClr val="990000"/>
                </a:solidFill>
              </a:rPr>
              <a:t>Burrows are lost as horny epidermal layers are shed </a:t>
            </a:r>
          </a:p>
        </p:txBody>
      </p:sp>
    </p:spTree>
    <p:extLst>
      <p:ext uri="{BB962C8B-B14F-4D97-AF65-F5344CB8AC3E}">
        <p14:creationId xmlns:p14="http://schemas.microsoft.com/office/powerpoint/2010/main" val="2283467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2024063" y="1"/>
            <a:ext cx="8229600" cy="428625"/>
          </a:xfrm>
        </p:spPr>
        <p:txBody>
          <a:bodyPr/>
          <a:lstStyle/>
          <a:p>
            <a:pPr eaLnBrk="1" hangingPunct="1"/>
            <a:r>
              <a:rPr lang="en-ZA" altLang="en-US" sz="2800" b="1">
                <a:solidFill>
                  <a:srgbClr val="0000CC"/>
                </a:solidFill>
              </a:rPr>
              <a:t>Scabies (mange) mites</a:t>
            </a:r>
          </a:p>
        </p:txBody>
      </p:sp>
      <p:pic>
        <p:nvPicPr>
          <p:cNvPr id="258051" name="Picture 4" descr="Scabies burrows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0" y="363538"/>
            <a:ext cx="9144000" cy="6494462"/>
          </a:xfrm>
          <a:noFill/>
        </p:spPr>
      </p:pic>
    </p:spTree>
    <p:extLst>
      <p:ext uri="{BB962C8B-B14F-4D97-AF65-F5344CB8AC3E}">
        <p14:creationId xmlns:p14="http://schemas.microsoft.com/office/powerpoint/2010/main" val="24666564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8" name="Picture 4" descr="Image_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004411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9" name="TextBox 4"/>
          <p:cNvSpPr txBox="1">
            <a:spLocks noChangeArrowheads="1"/>
          </p:cNvSpPr>
          <p:nvPr/>
        </p:nvSpPr>
        <p:spPr bwMode="auto">
          <a:xfrm>
            <a:off x="2809876" y="6286500"/>
            <a:ext cx="70215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Seven year itch Norwegian itch Scabies</a:t>
            </a:r>
            <a:endParaRPr kumimoji="0" lang="en-US" altLang="en-US" sz="18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54260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4" descr="Image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350"/>
            <a:ext cx="93249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01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4" descr="Image_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0"/>
            <a:ext cx="4567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9280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1981200" y="274639"/>
            <a:ext cx="8229600" cy="706437"/>
          </a:xfrm>
        </p:spPr>
        <p:txBody>
          <a:bodyPr/>
          <a:lstStyle/>
          <a:p>
            <a:pPr eaLnBrk="1" hangingPunct="1"/>
            <a:r>
              <a:rPr lang="en-US" altLang="en-US" sz="4000"/>
              <a:t/>
            </a:r>
            <a:br>
              <a:rPr lang="en-US" altLang="en-US" sz="4000"/>
            </a:br>
            <a:endParaRPr lang="en-US" altLang="en-US" sz="4000"/>
          </a:p>
        </p:txBody>
      </p:sp>
      <p:pic>
        <p:nvPicPr>
          <p:cNvPr id="268291" name="Picture 4" descr="photo11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8" y="0"/>
            <a:ext cx="5910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2" name="Text Box 5"/>
          <p:cNvSpPr txBox="1">
            <a:spLocks noChangeArrowheads="1"/>
          </p:cNvSpPr>
          <p:nvPr/>
        </p:nvSpPr>
        <p:spPr bwMode="auto">
          <a:xfrm>
            <a:off x="1" y="-57150"/>
            <a:ext cx="4727576"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Scabies are mites that cannot be seen by the naked eye.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They burrow under the skin causing intense itching 6-8 weeks after they have initially affected the skin</a:t>
            </a:r>
          </a:p>
        </p:txBody>
      </p:sp>
    </p:spTree>
    <p:extLst>
      <p:ext uri="{BB962C8B-B14F-4D97-AF65-F5344CB8AC3E}">
        <p14:creationId xmlns:p14="http://schemas.microsoft.com/office/powerpoint/2010/main" val="35034004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endParaRPr lang="en-US" altLang="en-US" smtClean="0"/>
          </a:p>
        </p:txBody>
      </p:sp>
      <p:sp>
        <p:nvSpPr>
          <p:cNvPr id="269315" name="Rectangle 3"/>
          <p:cNvSpPr>
            <a:spLocks noGrp="1" noChangeArrowheads="1"/>
          </p:cNvSpPr>
          <p:nvPr>
            <p:ph type="body" idx="1"/>
          </p:nvPr>
        </p:nvSpPr>
        <p:spPr/>
        <p:txBody>
          <a:bodyPr/>
          <a:lstStyle/>
          <a:p>
            <a:pPr eaLnBrk="1" hangingPunct="1"/>
            <a:endParaRPr lang="en-US" altLang="en-US" smtClean="0"/>
          </a:p>
        </p:txBody>
      </p:sp>
      <p:pic>
        <p:nvPicPr>
          <p:cNvPr id="269316" name="Picture 4" descr="Image_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1904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1981200" y="274639"/>
            <a:ext cx="8229600" cy="490537"/>
          </a:xfrm>
        </p:spPr>
        <p:txBody>
          <a:bodyPr/>
          <a:lstStyle/>
          <a:p>
            <a:pPr eaLnBrk="1" hangingPunct="1"/>
            <a:r>
              <a:rPr lang="en-US" altLang="en-US" sz="2000" b="1">
                <a:solidFill>
                  <a:srgbClr val="FF0000"/>
                </a:solidFill>
              </a:rPr>
              <a:t>Formulations of insecticides which can be applied as creams, lotions or aqueous emulsions for use against scabies</a:t>
            </a:r>
            <a:r>
              <a:rPr lang="en-US" altLang="en-US" sz="3200" b="1">
                <a:solidFill>
                  <a:srgbClr val="FF0000"/>
                </a:solidFill>
              </a:rPr>
              <a:t/>
            </a:r>
            <a:br>
              <a:rPr lang="en-US" altLang="en-US" sz="3200" b="1">
                <a:solidFill>
                  <a:srgbClr val="FF0000"/>
                </a:solidFill>
              </a:rPr>
            </a:br>
            <a:endParaRPr lang="en-US" altLang="en-US" sz="3200" b="1">
              <a:solidFill>
                <a:srgbClr val="FF0000"/>
              </a:solidFill>
            </a:endParaRPr>
          </a:p>
        </p:txBody>
      </p:sp>
      <p:graphicFrame>
        <p:nvGraphicFramePr>
          <p:cNvPr id="1369140" name="Group 52"/>
          <p:cNvGraphicFramePr>
            <a:graphicFrameLocks noGrp="1"/>
          </p:cNvGraphicFramePr>
          <p:nvPr>
            <p:ph idx="1"/>
          </p:nvPr>
        </p:nvGraphicFramePr>
        <p:xfrm>
          <a:off x="1524000" y="862014"/>
          <a:ext cx="9144000" cy="6224586"/>
        </p:xfrm>
        <a:graphic>
          <a:graphicData uri="http://schemas.openxmlformats.org/drawingml/2006/table">
            <a:tbl>
              <a:tblPr/>
              <a:tblGrid>
                <a:gridCol w="5080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7620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Arial" charset="0"/>
                          <a:cs typeface="Arial" charset="0"/>
                        </a:rPr>
                        <a:t>Insecticide</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FF"/>
                          </a:solidFill>
                          <a:effectLst/>
                          <a:latin typeface="Arial" charset="0"/>
                          <a:cs typeface="Arial" charset="0"/>
                        </a:rPr>
                        <a:t>Formulation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00FF"/>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254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3300"/>
                          </a:solidFill>
                          <a:effectLst/>
                          <a:latin typeface="Arial" charset="0"/>
                          <a:cs typeface="Arial" charset="0"/>
                        </a:rPr>
                        <a:t>benzyl benzoate</a:t>
                      </a:r>
                      <a:br>
                        <a:rPr kumimoji="0" lang="en-US" sz="2000" b="1" i="0" u="none" strike="noStrike" cap="none" normalizeH="0" baseline="0" smtClean="0">
                          <a:ln>
                            <a:noFill/>
                          </a:ln>
                          <a:solidFill>
                            <a:srgbClr val="993300"/>
                          </a:solidFill>
                          <a:effectLst/>
                          <a:latin typeface="Arial" charset="0"/>
                          <a:cs typeface="Arial" charset="0"/>
                        </a:rPr>
                      </a:br>
                      <a:r>
                        <a:rPr kumimoji="0" lang="en-US" sz="1600" b="1" i="0" u="none" strike="noStrike" cap="none" normalizeH="0" baseline="0" smtClean="0">
                          <a:ln>
                            <a:noFill/>
                          </a:ln>
                          <a:solidFill>
                            <a:schemeClr val="accent2"/>
                          </a:solidFill>
                          <a:effectLst/>
                          <a:latin typeface="Arial" charset="0"/>
                          <a:cs typeface="Arial" charset="0"/>
                        </a:rPr>
                        <a:t>Crotamiton topically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cs typeface="Arial" charset="0"/>
                        </a:rPr>
                        <a:t>Mitigal topically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accent2"/>
                          </a:solidFill>
                          <a:effectLst/>
                          <a:latin typeface="Arial" charset="0"/>
                          <a:cs typeface="Arial" charset="0"/>
                        </a:rPr>
                        <a:t>Tetmosol topically</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Arial" charset="0"/>
                          <a:cs typeface="Arial" charset="0"/>
                        </a:rPr>
                        <a:t>20-25% emulsion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3300"/>
                          </a:solidFill>
                          <a:effectLst/>
                          <a:latin typeface="Arial" charset="0"/>
                          <a:cs typeface="Arial" charset="0"/>
                        </a:rPr>
                        <a:t>sulfur</a:t>
                      </a:r>
                      <a:br>
                        <a:rPr kumimoji="0" lang="en-US" sz="2000" b="1" i="0" u="none" strike="noStrike" cap="none" normalizeH="0" baseline="0" smtClean="0">
                          <a:ln>
                            <a:noFill/>
                          </a:ln>
                          <a:solidFill>
                            <a:srgbClr val="993300"/>
                          </a:solidFill>
                          <a:effectLst/>
                          <a:latin typeface="Arial" charset="0"/>
                          <a:cs typeface="Arial" charset="0"/>
                        </a:rPr>
                      </a:br>
                      <a:endParaRPr kumimoji="0" lang="en-US" sz="2000" b="1" i="0" u="none" strike="noStrike" cap="none" normalizeH="0" baseline="0" smtClean="0">
                        <a:ln>
                          <a:noFill/>
                        </a:ln>
                        <a:solidFill>
                          <a:srgbClr val="993300"/>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Arial" charset="0"/>
                          <a:cs typeface="Arial" charset="0"/>
                        </a:rPr>
                        <a:t>in oily liquid</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3300"/>
                          </a:solidFill>
                          <a:effectLst/>
                          <a:latin typeface="Arial" charset="0"/>
                          <a:cs typeface="Arial" charset="0"/>
                        </a:rPr>
                        <a:t>Lindane and BHC</a:t>
                      </a:r>
                      <a:br>
                        <a:rPr kumimoji="0" lang="en-US" sz="2000" b="1" i="0" u="none" strike="noStrike" cap="none" normalizeH="0" baseline="0" smtClean="0">
                          <a:ln>
                            <a:noFill/>
                          </a:ln>
                          <a:solidFill>
                            <a:srgbClr val="993300"/>
                          </a:solidFill>
                          <a:effectLst/>
                          <a:latin typeface="Arial" charset="0"/>
                          <a:cs typeface="Arial" charset="0"/>
                        </a:rPr>
                      </a:br>
                      <a:endParaRPr kumimoji="0" lang="en-US" sz="2000" b="1" i="0" u="none" strike="noStrike" cap="none" normalizeH="0" baseline="0" smtClean="0">
                        <a:ln>
                          <a:noFill/>
                        </a:ln>
                        <a:solidFill>
                          <a:srgbClr val="993300"/>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Arial" charset="0"/>
                          <a:cs typeface="Arial" charset="0"/>
                        </a:rPr>
                        <a:t>1% cream or lotion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11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3300"/>
                          </a:solidFill>
                          <a:effectLst/>
                          <a:latin typeface="Arial" charset="0"/>
                          <a:cs typeface="Arial" charset="0"/>
                        </a:rPr>
                        <a:t>malathion</a:t>
                      </a:r>
                      <a:br>
                        <a:rPr kumimoji="0" lang="en-US" sz="2000" b="1" i="0" u="none" strike="noStrike" cap="none" normalizeH="0" baseline="0" smtClean="0">
                          <a:ln>
                            <a:noFill/>
                          </a:ln>
                          <a:solidFill>
                            <a:srgbClr val="993300"/>
                          </a:solidFill>
                          <a:effectLst/>
                          <a:latin typeface="Arial" charset="0"/>
                          <a:cs typeface="Arial" charset="0"/>
                        </a:rPr>
                      </a:br>
                      <a:endParaRPr kumimoji="0" lang="en-US" sz="2000" b="1" i="0" u="none" strike="noStrike" cap="none" normalizeH="0" baseline="0" smtClean="0">
                        <a:ln>
                          <a:noFill/>
                        </a:ln>
                        <a:solidFill>
                          <a:srgbClr val="993300"/>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Arial" charset="0"/>
                          <a:cs typeface="Arial" charset="0"/>
                        </a:rPr>
                        <a:t>1% aqueous emulsion</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3300"/>
                          </a:solidFill>
                          <a:effectLst/>
                          <a:latin typeface="Arial" charset="0"/>
                          <a:cs typeface="Arial" charset="0"/>
                        </a:rPr>
                        <a:t>permethrin</a:t>
                      </a:r>
                      <a:br>
                        <a:rPr kumimoji="0" lang="en-US" sz="2000" b="1" i="0" u="none" strike="noStrike" cap="none" normalizeH="0" baseline="0" smtClean="0">
                          <a:ln>
                            <a:noFill/>
                          </a:ln>
                          <a:solidFill>
                            <a:srgbClr val="993300"/>
                          </a:solidFill>
                          <a:effectLst/>
                          <a:latin typeface="Arial" charset="0"/>
                          <a:cs typeface="Arial" charset="0"/>
                        </a:rPr>
                      </a:br>
                      <a:endParaRPr kumimoji="0" lang="en-US" sz="2000" b="0" i="0" u="none" strike="noStrike" cap="none" normalizeH="0" baseline="0" smtClean="0">
                        <a:ln>
                          <a:noFill/>
                        </a:ln>
                        <a:solidFill>
                          <a:srgbClr val="993300"/>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Arial" charset="0"/>
                          <a:cs typeface="Arial" charset="0"/>
                        </a:rPr>
                        <a:t>1% soap bar or 5% cream</a:t>
                      </a:r>
                      <a:br>
                        <a:rPr kumimoji="0" lang="en-US" sz="2000" b="1" i="0" u="none" strike="noStrike" cap="none" normalizeH="0" baseline="0" smtClean="0">
                          <a:ln>
                            <a:noFill/>
                          </a:ln>
                          <a:solidFill>
                            <a:srgbClr val="008000"/>
                          </a:solidFill>
                          <a:effectLst/>
                          <a:latin typeface="Arial" charset="0"/>
                          <a:cs typeface="Arial" charset="0"/>
                        </a:rPr>
                      </a:br>
                      <a:endParaRPr kumimoji="0" lang="en-US" sz="2000" b="1" i="0" u="none" strike="noStrike" cap="none" normalizeH="0" baseline="0" smtClean="0">
                        <a:ln>
                          <a:noFill/>
                        </a:ln>
                        <a:solidFill>
                          <a:srgbClr val="0080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008000"/>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66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3300"/>
                          </a:solidFill>
                          <a:effectLst/>
                          <a:latin typeface="Arial" charset="0"/>
                          <a:cs typeface="Arial" charset="0"/>
                        </a:rPr>
                        <a:t>Ivermectin</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8000"/>
                          </a:solidFill>
                          <a:effectLst/>
                          <a:latin typeface="Arial" charset="0"/>
                          <a:cs typeface="Arial" charset="0"/>
                        </a:rPr>
                        <a:t>a single oral dose of 100-200 mg per kg of body weight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008000"/>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77533" name="Line 48"/>
          <p:cNvSpPr>
            <a:spLocks noChangeShapeType="1"/>
          </p:cNvSpPr>
          <p:nvPr/>
        </p:nvSpPr>
        <p:spPr bwMode="auto">
          <a:xfrm>
            <a:off x="1919288" y="1989138"/>
            <a:ext cx="87487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284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760" y="1125306"/>
            <a:ext cx="10842171"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Entomology </a:t>
            </a:r>
            <a:r>
              <a:rPr kumimoji="0" lang="en-US" sz="4000" b="0" i="0" u="none" strike="noStrike" kern="1200" cap="none" spc="0" normalizeH="0" baseline="0" noProof="0" dirty="0">
                <a:ln>
                  <a:noFill/>
                </a:ln>
                <a:solidFill>
                  <a:srgbClr val="FF0000"/>
                </a:solidFill>
                <a:effectLst/>
                <a:uLnTx/>
                <a:uFillTx/>
                <a:latin typeface="Arial"/>
                <a:ea typeface="+mn-ea"/>
                <a:cs typeface="B Titr" panose="00000700000000000000" pitchFamily="2" charset="-78"/>
              </a:rPr>
              <a:t>the branch of zoology concerned with the study of insects</a:t>
            </a:r>
            <a:endParaRPr kumimoji="0" lang="en-US" sz="3200" b="0" i="0" u="none" strike="noStrike" kern="1200" cap="none" spc="0" normalizeH="0" baseline="0" noProof="0" dirty="0">
              <a:ln>
                <a:noFill/>
              </a:ln>
              <a:solidFill>
                <a:srgbClr val="FF0000"/>
              </a:solidFill>
              <a:effectLst/>
              <a:uLnTx/>
              <a:uFillTx/>
              <a:latin typeface="Arial"/>
              <a:ea typeface="+mn-ea"/>
              <a:cs typeface="B Titr" panose="000007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Entomology</a:t>
            </a:r>
            <a:r>
              <a:rPr kumimoji="0" lang="en-US" sz="3200" b="0" i="0"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 </a:t>
            </a:r>
            <a:r>
              <a:rPr kumimoji="0" lang="en-US" altLang="en-US" sz="3200" b="1" i="0" u="none" strike="noStrike" kern="1200" cap="none" spc="0" normalizeH="0" baseline="0" noProof="0" dirty="0">
                <a:ln>
                  <a:noFill/>
                </a:ln>
                <a:solidFill>
                  <a:srgbClr val="002060"/>
                </a:solidFill>
                <a:effectLst/>
                <a:uLnTx/>
                <a:uFillTx/>
                <a:latin typeface="Arial"/>
                <a:ea typeface="+mn-ea"/>
                <a:cs typeface="Arial"/>
              </a:rPr>
              <a:t>(</a:t>
            </a:r>
            <a:r>
              <a:rPr kumimoji="0" lang="en-US" altLang="en-US" sz="3200" b="1" i="0" u="none" strike="noStrike" kern="1200" cap="none" spc="0" normalizeH="0" baseline="0" noProof="0" dirty="0" err="1">
                <a:ln>
                  <a:noFill/>
                </a:ln>
                <a:solidFill>
                  <a:srgbClr val="002060"/>
                </a:solidFill>
                <a:effectLst/>
                <a:uLnTx/>
                <a:uFillTx/>
                <a:latin typeface="Arial"/>
                <a:ea typeface="+mn-ea"/>
                <a:cs typeface="Arial"/>
              </a:rPr>
              <a:t>Entom+logy</a:t>
            </a:r>
            <a:r>
              <a:rPr kumimoji="0" lang="en-US" altLang="en-US" sz="3200" b="1" i="0" u="none" strike="noStrike" kern="1200" cap="none" spc="0" normalizeH="0" baseline="0" noProof="0" dirty="0">
                <a:ln>
                  <a:noFill/>
                </a:ln>
                <a:solidFill>
                  <a:srgbClr val="002060"/>
                </a:solidFill>
                <a:effectLst/>
                <a:uLnTx/>
                <a:uFillTx/>
                <a:latin typeface="Arial"/>
                <a:ea typeface="+mn-ea"/>
                <a:cs typeface="Arial"/>
              </a:rPr>
              <a:t>) </a:t>
            </a:r>
            <a:r>
              <a:rPr kumimoji="0" lang="en-US" altLang="en-US" sz="3200" b="1" i="0" u="none" strike="noStrike" kern="1200" cap="none" spc="0" normalizeH="0" baseline="0" noProof="0" dirty="0" smtClean="0">
                <a:ln>
                  <a:noFill/>
                </a:ln>
                <a:solidFill>
                  <a:srgbClr val="002060"/>
                </a:solidFill>
                <a:effectLst/>
                <a:uLnTx/>
                <a:uFillTx/>
                <a:latin typeface="Arial"/>
                <a:ea typeface="+mn-ea"/>
                <a:cs typeface="Arial"/>
              </a:rPr>
              <a:t>.</a:t>
            </a:r>
            <a:r>
              <a:rPr kumimoji="0" lang="en-US" sz="3200" b="0" i="0"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from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2" tooltip="Ancient Greek language"/>
              </a:rPr>
              <a:t>Ancient Greek</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en-US" sz="3200" b="0" i="1"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 </a:t>
            </a:r>
            <a:r>
              <a:rPr kumimoji="0" lang="en-US" sz="3200" b="0" i="1"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a:t>
            </a:r>
            <a:r>
              <a:rPr kumimoji="0" lang="en-US" sz="3200" b="0" i="1" u="none" strike="noStrike" kern="1200" cap="none" spc="0" normalizeH="0" baseline="0" noProof="0" dirty="0" err="1">
                <a:ln>
                  <a:noFill/>
                </a:ln>
                <a:solidFill>
                  <a:srgbClr val="000000"/>
                </a:solidFill>
                <a:effectLst/>
                <a:uLnTx/>
                <a:uFillTx/>
                <a:latin typeface="Arial"/>
                <a:ea typeface="+mn-ea"/>
                <a:cs typeface="B Titr" panose="00000700000000000000" pitchFamily="2" charset="-78"/>
              </a:rPr>
              <a:t>entomon</a:t>
            </a:r>
            <a:r>
              <a:rPr kumimoji="0" lang="en-US" sz="3200" b="0" i="1"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'insect', and </a:t>
            </a:r>
            <a:r>
              <a:rPr kumimoji="0" lang="en-US" sz="3200" b="0" i="1"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a:t>
            </a:r>
            <a:r>
              <a:rPr kumimoji="0" lang="en-US" sz="3200" b="0" i="1"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hlinkClick r:id="rId3" tooltip="wikt:-logia"/>
              </a:rPr>
              <a:t>-</a:t>
            </a:r>
            <a:r>
              <a:rPr kumimoji="0" lang="en-US" sz="3200" b="0" i="1"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3" tooltip="wikt:-logia"/>
              </a:rPr>
              <a:t>logia</a:t>
            </a:r>
            <a:r>
              <a:rPr kumimoji="0" lang="en-US" sz="3200" b="0" i="1"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'study </a:t>
            </a:r>
            <a:r>
              <a:rPr kumimoji="0" lang="en-US" sz="3200" b="0" i="0"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of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is the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4" tooltip="Science"/>
              </a:rPr>
              <a:t>scientific</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study of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5" tooltip="Insect"/>
              </a:rPr>
              <a:t>insects</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a branch of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6" tooltip="Zoology"/>
              </a:rPr>
              <a:t>zoology</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en-US" sz="3200" b="0" i="0"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entomology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included the study of terrestrial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7" tooltip="Animal"/>
              </a:rPr>
              <a:t>animals</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in other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8" tooltip="Arthropod"/>
              </a:rPr>
              <a:t>arthropod</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groups or other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9" tooltip="Phylum"/>
              </a:rPr>
              <a:t>phyla</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such as </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hlinkClick r:id="rId10" tooltip="Arachnid"/>
              </a:rPr>
              <a:t>arachnids</a:t>
            </a:r>
            <a:r>
              <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rPr>
              <a:t>, </a:t>
            </a:r>
            <a:r>
              <a:rPr kumimoji="0" lang="en-US" sz="3200" b="0" i="0" u="none" strike="noStrike" kern="1200" cap="none" spc="0" normalizeH="0" baseline="0" noProof="0" dirty="0" err="1" smtClean="0">
                <a:ln>
                  <a:noFill/>
                </a:ln>
                <a:solidFill>
                  <a:srgbClr val="000000"/>
                </a:solidFill>
                <a:effectLst/>
                <a:uLnTx/>
                <a:uFillTx/>
                <a:latin typeface="Arial"/>
                <a:ea typeface="+mn-ea"/>
                <a:cs typeface="B Titr" panose="00000700000000000000" pitchFamily="2" charset="-78"/>
                <a:hlinkClick r:id="rId11" tooltip="Myriapod"/>
              </a:rPr>
              <a:t>myriapods</a:t>
            </a:r>
            <a:r>
              <a:rPr kumimoji="0" lang="en-US" sz="3200" b="0" i="0" u="none" strike="noStrike" kern="1200" cap="none" spc="0" normalizeH="0" baseline="0" noProof="0" dirty="0" smtClean="0">
                <a:ln>
                  <a:noFill/>
                </a:ln>
                <a:solidFill>
                  <a:srgbClr val="000000"/>
                </a:solidFill>
                <a:effectLst/>
                <a:uLnTx/>
                <a:uFillTx/>
                <a:latin typeface="Arial"/>
                <a:ea typeface="+mn-ea"/>
                <a:cs typeface="B Titr" panose="00000700000000000000" pitchFamily="2" charset="-78"/>
              </a:rPr>
              <a:t> and crustacean .</a:t>
            </a:r>
            <a:endParaRPr kumimoji="0" lang="en-US" sz="3200" b="0" i="0" u="none" strike="noStrike" kern="1200" cap="none" spc="0" normalizeH="0" baseline="0" noProof="0" dirty="0">
              <a:ln>
                <a:noFill/>
              </a:ln>
              <a:solidFill>
                <a:srgbClr val="000000"/>
              </a:solidFill>
              <a:effectLst/>
              <a:uLnTx/>
              <a:uFillTx/>
              <a:latin typeface="Arial"/>
              <a:ea typeface="+mn-ea"/>
              <a:cs typeface="B Titr" panose="00000700000000000000" pitchFamily="2" charset="-78"/>
            </a:endParaRPr>
          </a:p>
        </p:txBody>
      </p:sp>
    </p:spTree>
    <p:extLst>
      <p:ext uri="{BB962C8B-B14F-4D97-AF65-F5344CB8AC3E}">
        <p14:creationId xmlns:p14="http://schemas.microsoft.com/office/powerpoint/2010/main" val="250989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809750" y="214313"/>
            <a:ext cx="8229600" cy="368300"/>
          </a:xfrm>
        </p:spPr>
        <p:txBody>
          <a:bodyPr/>
          <a:lstStyle/>
          <a:p>
            <a:pPr eaLnBrk="1" hangingPunct="1"/>
            <a:r>
              <a:rPr lang="en-ZA" altLang="en-US" sz="4000" b="1">
                <a:solidFill>
                  <a:srgbClr val="0000CC"/>
                </a:solidFill>
              </a:rPr>
              <a:t>Follicle mites</a:t>
            </a:r>
          </a:p>
        </p:txBody>
      </p:sp>
      <p:sp>
        <p:nvSpPr>
          <p:cNvPr id="248835" name="Rectangle 3"/>
          <p:cNvSpPr>
            <a:spLocks noGrp="1" noChangeArrowheads="1"/>
          </p:cNvSpPr>
          <p:nvPr>
            <p:ph type="body" sz="half" idx="1"/>
          </p:nvPr>
        </p:nvSpPr>
        <p:spPr>
          <a:xfrm>
            <a:off x="339633" y="714376"/>
            <a:ext cx="11560629" cy="5929313"/>
          </a:xfrm>
        </p:spPr>
        <p:txBody>
          <a:bodyPr/>
          <a:lstStyle/>
          <a:p>
            <a:pPr eaLnBrk="1" hangingPunct="1">
              <a:lnSpc>
                <a:spcPct val="90000"/>
              </a:lnSpc>
            </a:pPr>
            <a:r>
              <a:rPr lang="en-ZA" altLang="en-US" b="1" dirty="0" smtClean="0">
                <a:solidFill>
                  <a:srgbClr val="990000"/>
                </a:solidFill>
              </a:rPr>
              <a:t>Genus </a:t>
            </a:r>
            <a:r>
              <a:rPr lang="en-ZA" altLang="en-US" b="1" i="1" dirty="0" err="1" smtClean="0">
                <a:solidFill>
                  <a:srgbClr val="990000"/>
                </a:solidFill>
              </a:rPr>
              <a:t>Demodex</a:t>
            </a:r>
            <a:r>
              <a:rPr lang="en-ZA" altLang="en-US" b="1" dirty="0" smtClean="0">
                <a:solidFill>
                  <a:srgbClr val="990000"/>
                </a:solidFill>
              </a:rPr>
              <a:t> (</a:t>
            </a:r>
            <a:r>
              <a:rPr lang="en-ZA" altLang="en-US" b="1" dirty="0" err="1" smtClean="0"/>
              <a:t>Demodicidae</a:t>
            </a:r>
            <a:r>
              <a:rPr lang="en-ZA" altLang="en-US" b="1" dirty="0" smtClean="0"/>
              <a:t>)</a:t>
            </a:r>
          </a:p>
          <a:p>
            <a:pPr lvl="1" eaLnBrk="1" hangingPunct="1">
              <a:lnSpc>
                <a:spcPct val="90000"/>
              </a:lnSpc>
            </a:pPr>
            <a:r>
              <a:rPr lang="en-ZA" altLang="en-US" b="1" dirty="0" smtClean="0">
                <a:solidFill>
                  <a:srgbClr val="990000"/>
                </a:solidFill>
              </a:rPr>
              <a:t>Minute (0.1-0.4 mm) </a:t>
            </a:r>
            <a:r>
              <a:rPr lang="en-ZA" altLang="en-US" b="1" dirty="0" smtClean="0">
                <a:solidFill>
                  <a:srgbClr val="0000CC"/>
                </a:solidFill>
              </a:rPr>
              <a:t>with annulated worm-like </a:t>
            </a:r>
            <a:r>
              <a:rPr lang="en-ZA" altLang="en-US" b="1" dirty="0" smtClean="0">
                <a:solidFill>
                  <a:srgbClr val="990000"/>
                </a:solidFill>
              </a:rPr>
              <a:t>bodies &amp; very short legs</a:t>
            </a:r>
          </a:p>
          <a:p>
            <a:pPr lvl="1" eaLnBrk="1" hangingPunct="1">
              <a:lnSpc>
                <a:spcPct val="90000"/>
              </a:lnSpc>
            </a:pPr>
            <a:r>
              <a:rPr lang="en-ZA" altLang="en-US" b="1" dirty="0" smtClean="0">
                <a:solidFill>
                  <a:srgbClr val="990000"/>
                </a:solidFill>
              </a:rPr>
              <a:t>Live with heads down in </a:t>
            </a:r>
            <a:r>
              <a:rPr lang="en-ZA" altLang="en-US" b="1" dirty="0" smtClean="0">
                <a:solidFill>
                  <a:schemeClr val="accent2"/>
                </a:solidFill>
              </a:rPr>
              <a:t>hair follicles </a:t>
            </a:r>
            <a:r>
              <a:rPr lang="en-ZA" altLang="en-US" b="1" dirty="0" smtClean="0">
                <a:solidFill>
                  <a:srgbClr val="990000"/>
                </a:solidFill>
              </a:rPr>
              <a:t>&amp; </a:t>
            </a:r>
            <a:r>
              <a:rPr lang="en-ZA" altLang="en-US" b="1" dirty="0" smtClean="0">
                <a:solidFill>
                  <a:schemeClr val="accent2"/>
                </a:solidFill>
              </a:rPr>
              <a:t>sebaceous glands </a:t>
            </a:r>
            <a:r>
              <a:rPr lang="en-ZA" altLang="en-US" b="1" dirty="0" smtClean="0">
                <a:solidFill>
                  <a:srgbClr val="990000"/>
                </a:solidFill>
              </a:rPr>
              <a:t>of humans &amp; animals</a:t>
            </a:r>
          </a:p>
          <a:p>
            <a:pPr lvl="1" eaLnBrk="1" hangingPunct="1">
              <a:lnSpc>
                <a:spcPct val="90000"/>
              </a:lnSpc>
            </a:pPr>
            <a:r>
              <a:rPr lang="en-ZA" altLang="en-US" b="1" dirty="0" smtClean="0">
                <a:solidFill>
                  <a:srgbClr val="990000"/>
                </a:solidFill>
              </a:rPr>
              <a:t>2 species infest humans</a:t>
            </a:r>
          </a:p>
          <a:p>
            <a:pPr lvl="2" eaLnBrk="1" hangingPunct="1">
              <a:lnSpc>
                <a:spcPct val="90000"/>
              </a:lnSpc>
            </a:pPr>
            <a:r>
              <a:rPr lang="en-ZA" altLang="en-US" b="1" i="1" dirty="0" err="1" smtClean="0"/>
              <a:t>Demodex</a:t>
            </a:r>
            <a:r>
              <a:rPr lang="en-ZA" altLang="en-US" b="1" i="1" dirty="0" smtClean="0"/>
              <a:t>  </a:t>
            </a:r>
            <a:r>
              <a:rPr lang="en-ZA" altLang="en-US" b="1" i="1" dirty="0" err="1" smtClean="0"/>
              <a:t>folliculorum</a:t>
            </a:r>
            <a:r>
              <a:rPr lang="en-ZA" altLang="en-US" b="1" dirty="0" smtClean="0"/>
              <a:t> </a:t>
            </a:r>
            <a:r>
              <a:rPr lang="en-ZA" altLang="en-US" sz="2000" b="1" dirty="0">
                <a:solidFill>
                  <a:srgbClr val="990000"/>
                </a:solidFill>
              </a:rPr>
              <a:t>(hair follicles) </a:t>
            </a:r>
            <a:r>
              <a:rPr lang="en-ZA" altLang="en-US" sz="2800" b="1" dirty="0">
                <a:solidFill>
                  <a:srgbClr val="990000"/>
                </a:solidFill>
              </a:rPr>
              <a:t>&amp; </a:t>
            </a:r>
            <a:r>
              <a:rPr lang="en-ZA" altLang="en-US" sz="2800" b="1" i="1" dirty="0"/>
              <a:t>D. brevis</a:t>
            </a:r>
            <a:r>
              <a:rPr lang="en-ZA" altLang="en-US" sz="2800" b="1" dirty="0"/>
              <a:t> </a:t>
            </a:r>
            <a:r>
              <a:rPr lang="en-ZA" altLang="en-US" sz="2000" b="1" dirty="0">
                <a:solidFill>
                  <a:srgbClr val="990000"/>
                </a:solidFill>
              </a:rPr>
              <a:t>(sebaceous glands)</a:t>
            </a:r>
          </a:p>
          <a:p>
            <a:pPr lvl="2" eaLnBrk="1" hangingPunct="1">
              <a:lnSpc>
                <a:spcPct val="90000"/>
              </a:lnSpc>
            </a:pPr>
            <a:r>
              <a:rPr lang="en-ZA" altLang="en-US" b="1" dirty="0" smtClean="0">
                <a:solidFill>
                  <a:srgbClr val="990000"/>
                </a:solidFill>
              </a:rPr>
              <a:t>Occur mainly in facial area, eyelids &amp; around nose</a:t>
            </a:r>
          </a:p>
          <a:p>
            <a:pPr lvl="2" eaLnBrk="1" hangingPunct="1">
              <a:lnSpc>
                <a:spcPct val="90000"/>
              </a:lnSpc>
            </a:pPr>
            <a:r>
              <a:rPr lang="en-ZA" altLang="en-US" b="1" dirty="0" smtClean="0">
                <a:solidFill>
                  <a:srgbClr val="990000"/>
                </a:solidFill>
              </a:rPr>
              <a:t>Mostly benign, but in extreme cases can cause dry rashes &amp; facial acne</a:t>
            </a:r>
          </a:p>
        </p:txBody>
      </p:sp>
    </p:spTree>
    <p:extLst>
      <p:ext uri="{BB962C8B-B14F-4D97-AF65-F5344CB8AC3E}">
        <p14:creationId xmlns:p14="http://schemas.microsoft.com/office/powerpoint/2010/main" val="1719656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10375" y="285751"/>
            <a:ext cx="3429000" cy="296863"/>
          </a:xfrm>
        </p:spPr>
        <p:txBody>
          <a:bodyPr/>
          <a:lstStyle/>
          <a:p>
            <a:pPr eaLnBrk="1" hangingPunct="1"/>
            <a:r>
              <a:rPr lang="en-ZA" altLang="en-US" sz="2800" b="1">
                <a:solidFill>
                  <a:schemeClr val="tx1"/>
                </a:solidFill>
              </a:rPr>
              <a:t>Follicle mites</a:t>
            </a:r>
          </a:p>
        </p:txBody>
      </p:sp>
      <p:pic>
        <p:nvPicPr>
          <p:cNvPr id="249859" name="Picture 4" descr="Demodex folliculorum"/>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24000" y="428626"/>
            <a:ext cx="4051300" cy="6429375"/>
          </a:xfrm>
          <a:noFill/>
        </p:spPr>
      </p:pic>
      <p:pic>
        <p:nvPicPr>
          <p:cNvPr id="249860" name="Picture 5" descr="Follicle mite (eyelash)"/>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595938" y="1611313"/>
            <a:ext cx="5072062" cy="4487862"/>
          </a:xfrm>
          <a:noFill/>
        </p:spPr>
      </p:pic>
    </p:spTree>
    <p:extLst>
      <p:ext uri="{BB962C8B-B14F-4D97-AF65-F5344CB8AC3E}">
        <p14:creationId xmlns:p14="http://schemas.microsoft.com/office/powerpoint/2010/main" val="32400910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6" descr="Follicle mites (face r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6654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endParaRPr lang="en-US" altLang="en-US" smtClean="0"/>
          </a:p>
        </p:txBody>
      </p:sp>
      <p:sp>
        <p:nvSpPr>
          <p:cNvPr id="251907" name="Rectangle 3"/>
          <p:cNvSpPr>
            <a:spLocks noGrp="1" noChangeArrowheads="1"/>
          </p:cNvSpPr>
          <p:nvPr>
            <p:ph type="body" idx="1"/>
          </p:nvPr>
        </p:nvSpPr>
        <p:spPr/>
        <p:txBody>
          <a:bodyPr/>
          <a:lstStyle/>
          <a:p>
            <a:pPr eaLnBrk="1" hangingPunct="1"/>
            <a:endParaRPr lang="en-US" altLang="en-US" smtClean="0"/>
          </a:p>
        </p:txBody>
      </p:sp>
      <p:pic>
        <p:nvPicPr>
          <p:cNvPr id="251908" name="Picture 5" descr="Demodexsolutions, where f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9438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981200" y="274639"/>
            <a:ext cx="8229600" cy="1641475"/>
          </a:xfrm>
        </p:spPr>
        <p:txBody>
          <a:bodyPr/>
          <a:lstStyle/>
          <a:p>
            <a:pPr eaLnBrk="1" hangingPunct="1"/>
            <a:r>
              <a:rPr lang="en-US" altLang="en-US" sz="4000"/>
              <a:t>Side effects : </a:t>
            </a:r>
            <a:r>
              <a:rPr lang="en-US" altLang="en-US" sz="3600" b="1">
                <a:solidFill>
                  <a:srgbClr val="FF0000"/>
                </a:solidFill>
              </a:rPr>
              <a:t>Pyoderma ,Belpharit</a:t>
            </a:r>
            <a:r>
              <a:rPr lang="en-US" altLang="en-US" sz="4000">
                <a:solidFill>
                  <a:srgbClr val="FF0000"/>
                </a:solidFill>
              </a:rPr>
              <a:t>,</a:t>
            </a:r>
          </a:p>
        </p:txBody>
      </p:sp>
      <p:sp>
        <p:nvSpPr>
          <p:cNvPr id="253955" name="Rectangle 3"/>
          <p:cNvSpPr>
            <a:spLocks noGrp="1" noChangeArrowheads="1"/>
          </p:cNvSpPr>
          <p:nvPr>
            <p:ph type="body" idx="1"/>
          </p:nvPr>
        </p:nvSpPr>
        <p:spPr>
          <a:xfrm>
            <a:off x="1847850" y="2133601"/>
            <a:ext cx="8229600" cy="4525963"/>
          </a:xfrm>
        </p:spPr>
        <p:txBody>
          <a:bodyPr/>
          <a:lstStyle/>
          <a:p>
            <a:pPr eaLnBrk="1" hangingPunct="1"/>
            <a:r>
              <a:rPr lang="en-US" altLang="en-US" sz="4000" b="1"/>
              <a:t>Treatment</a:t>
            </a:r>
          </a:p>
          <a:p>
            <a:pPr eaLnBrk="1" hangingPunct="1"/>
            <a:r>
              <a:rPr lang="en-US" altLang="en-US" sz="4000" b="1"/>
              <a:t>Danish </a:t>
            </a:r>
          </a:p>
          <a:p>
            <a:pPr eaLnBrk="1" hangingPunct="1"/>
            <a:r>
              <a:rPr lang="en-US" altLang="en-US" sz="4000" b="1"/>
              <a:t>Sulfur  %10</a:t>
            </a:r>
          </a:p>
          <a:p>
            <a:pPr eaLnBrk="1" hangingPunct="1"/>
            <a:r>
              <a:rPr lang="en-US" altLang="en-US" sz="4000" b="1"/>
              <a:t>Benzyl benzoat </a:t>
            </a:r>
          </a:p>
          <a:p>
            <a:pPr eaLnBrk="1" hangingPunct="1"/>
            <a:r>
              <a:rPr lang="en-US" altLang="en-US" sz="4000" b="1"/>
              <a:t>Balsam of peru</a:t>
            </a:r>
          </a:p>
        </p:txBody>
      </p:sp>
    </p:spTree>
    <p:extLst>
      <p:ext uri="{BB962C8B-B14F-4D97-AF65-F5344CB8AC3E}">
        <p14:creationId xmlns:p14="http://schemas.microsoft.com/office/powerpoint/2010/main" val="1696247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endParaRPr lang="en-US" altLang="en-US" smtClean="0"/>
          </a:p>
        </p:txBody>
      </p:sp>
      <p:sp>
        <p:nvSpPr>
          <p:cNvPr id="306179" name="Rectangle 3"/>
          <p:cNvSpPr>
            <a:spLocks noGrp="1" noChangeArrowheads="1"/>
          </p:cNvSpPr>
          <p:nvPr>
            <p:ph type="body" idx="1"/>
          </p:nvPr>
        </p:nvSpPr>
        <p:spPr/>
        <p:txBody>
          <a:bodyPr/>
          <a:lstStyle/>
          <a:p>
            <a:pPr eaLnBrk="1" hangingPunct="1"/>
            <a:endParaRPr lang="en-US" altLang="en-US" smtClean="0"/>
          </a:p>
        </p:txBody>
      </p:sp>
      <p:pic>
        <p:nvPicPr>
          <p:cNvPr id="306180" name="Picture 5" descr="Scolopendra head/ven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81" name="Text Box 6"/>
          <p:cNvSpPr txBox="1">
            <a:spLocks noChangeArrowheads="1"/>
          </p:cNvSpPr>
          <p:nvPr/>
        </p:nvSpPr>
        <p:spPr bwMode="auto">
          <a:xfrm>
            <a:off x="1524000" y="6338888"/>
            <a:ext cx="4471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Ventral  Head of centipede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985110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3" descr="millipe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978150"/>
            <a:ext cx="5334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1540" name="Text Box 4"/>
          <p:cNvSpPr txBox="1">
            <a:spLocks noChangeArrowheads="1"/>
          </p:cNvSpPr>
          <p:nvPr/>
        </p:nvSpPr>
        <p:spPr bwMode="auto">
          <a:xfrm>
            <a:off x="3314700" y="114301"/>
            <a:ext cx="5543550" cy="519113"/>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charset="0"/>
                <a:ea typeface="+mn-ea"/>
                <a:cs typeface="Arial" charset="0"/>
              </a:rPr>
              <a:t>Millipedes - Class </a:t>
            </a:r>
            <a:r>
              <a:rPr kumimoji="0" lang="en-US" sz="2800" b="1" i="0" u="none" strike="noStrike" kern="1200" cap="none" spc="0" normalizeH="0" baseline="0" noProof="0" dirty="0" err="1">
                <a:ln>
                  <a:noFill/>
                </a:ln>
                <a:solidFill>
                  <a:srgbClr val="FF0000"/>
                </a:solidFill>
                <a:effectLst/>
                <a:uLnTx/>
                <a:uFillTx/>
                <a:latin typeface="Arial" charset="0"/>
                <a:ea typeface="+mn-ea"/>
                <a:cs typeface="Arial" charset="0"/>
              </a:rPr>
              <a:t>Diplopoda</a:t>
            </a:r>
            <a:endParaRPr kumimoji="0" lang="en-US" sz="2800" b="1" i="0" u="none" strike="noStrike" kern="1200" cap="none" spc="0" normalizeH="0" baseline="0" noProof="0" dirty="0">
              <a:ln>
                <a:noFill/>
              </a:ln>
              <a:solidFill>
                <a:srgbClr val="FF0000"/>
              </a:solidFill>
              <a:effectLst/>
              <a:uLnTx/>
              <a:uFillTx/>
              <a:latin typeface="Arial" charset="0"/>
              <a:ea typeface="+mn-ea"/>
              <a:cs typeface="Arial" charset="0"/>
            </a:endParaRPr>
          </a:p>
        </p:txBody>
      </p:sp>
      <p:sp>
        <p:nvSpPr>
          <p:cNvPr id="315396" name="Text Box 5"/>
          <p:cNvSpPr txBox="1">
            <a:spLocks noChangeArrowheads="1"/>
          </p:cNvSpPr>
          <p:nvPr/>
        </p:nvSpPr>
        <p:spPr bwMode="auto">
          <a:xfrm>
            <a:off x="391886" y="628651"/>
            <a:ext cx="11443063"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en-US" altLang="en-US" sz="22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Millipedes (2 legs/body segment) do not have biting mouthparts or fangs. Their medical importance comes from their ability to secrete an irritating defensive liquid from pores along their sides. </a:t>
            </a:r>
          </a:p>
          <a:p>
            <a:pPr marL="171450" marR="0" lvl="0" indent="-171450" algn="l" defTabSz="914400" rtl="0" eaLnBrk="0" fontAlgn="base" latinLnBrk="0" hangingPunct="0">
              <a:lnSpc>
                <a:spcPct val="100000"/>
              </a:lnSpc>
              <a:spcBef>
                <a:spcPct val="50000"/>
              </a:spcBef>
              <a:spcAft>
                <a:spcPct val="0"/>
              </a:spcAft>
              <a:buClrTx/>
              <a:buSzTx/>
              <a:buFontTx/>
              <a:buChar char="•"/>
              <a:tabLst/>
              <a:defRPr/>
            </a:pPr>
            <a:r>
              <a:rPr kumimoji="0" lang="en-US" altLang="en-US" sz="22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Such secretions contain </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benzoquinones</a:t>
            </a:r>
            <a:r>
              <a:rPr kumimoji="0" lang="en-US" altLang="en-US" sz="22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aldehydes</a:t>
            </a:r>
            <a:r>
              <a:rPr kumimoji="0" lang="en-US" altLang="en-US" sz="22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 </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hydrocyanic acid</a:t>
            </a:r>
            <a:r>
              <a:rPr kumimoji="0" lang="en-US" altLang="en-US" sz="22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 and </a:t>
            </a:r>
            <a:r>
              <a:rPr kumimoji="0" lang="en-US" altLang="en-US" sz="2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other substances</a:t>
            </a:r>
            <a:r>
              <a:rPr kumimoji="0" lang="en-US" altLang="en-US" sz="2200" b="1" i="0" u="none" strike="noStrike" kern="1200" cap="none" spc="0" normalizeH="0" baseline="0" noProof="0" dirty="0">
                <a:ln>
                  <a:noFill/>
                </a:ln>
                <a:solidFill>
                  <a:srgbClr val="0066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7619870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body" idx="1"/>
          </p:nvPr>
        </p:nvSpPr>
        <p:spPr>
          <a:xfrm>
            <a:off x="744583" y="404814"/>
            <a:ext cx="10554787" cy="6453187"/>
          </a:xfrm>
        </p:spPr>
        <p:txBody>
          <a:bodyPr/>
          <a:lstStyle/>
          <a:p>
            <a:pPr eaLnBrk="1" hangingPunct="1"/>
            <a:r>
              <a:rPr lang="en-US" altLang="en-US" b="1" dirty="0" smtClean="0"/>
              <a:t>Parasitic Crustaceans</a:t>
            </a:r>
            <a:endParaRPr lang="en-US" altLang="en-US" dirty="0" smtClean="0"/>
          </a:p>
          <a:p>
            <a:pPr eaLnBrk="1" hangingPunct="1"/>
            <a:r>
              <a:rPr lang="en-US" altLang="en-US" dirty="0" smtClean="0"/>
              <a:t>Mostly relevant as vectors</a:t>
            </a:r>
          </a:p>
          <a:p>
            <a:pPr eaLnBrk="1" hangingPunct="1"/>
            <a:r>
              <a:rPr lang="en-US" altLang="en-US" dirty="0" smtClean="0"/>
              <a:t>Most important to humans are from the</a:t>
            </a:r>
          </a:p>
          <a:p>
            <a:pPr eaLnBrk="1" hangingPunct="1"/>
            <a:r>
              <a:rPr lang="en-US" altLang="en-US" dirty="0" smtClean="0"/>
              <a:t>Copepods</a:t>
            </a:r>
            <a:endParaRPr lang="en-US" altLang="en-US" i="1" dirty="0" smtClean="0"/>
          </a:p>
          <a:p>
            <a:pPr eaLnBrk="1" hangingPunct="1"/>
            <a:r>
              <a:rPr lang="en-US" altLang="en-US" b="1" i="1" dirty="0" smtClean="0">
                <a:solidFill>
                  <a:srgbClr val="FF0000"/>
                </a:solidFill>
              </a:rPr>
              <a:t>Cyclops</a:t>
            </a:r>
            <a:r>
              <a:rPr lang="en-US" altLang="en-US" b="1" dirty="0" smtClean="0">
                <a:solidFill>
                  <a:srgbClr val="FF0000"/>
                </a:solidFill>
              </a:rPr>
              <a:t> spp.</a:t>
            </a:r>
            <a:endParaRPr lang="en-US" altLang="en-US" b="1" i="1" dirty="0" smtClean="0">
              <a:solidFill>
                <a:srgbClr val="FF0000"/>
              </a:solidFill>
            </a:endParaRPr>
          </a:p>
          <a:p>
            <a:pPr eaLnBrk="1" hangingPunct="1"/>
            <a:r>
              <a:rPr lang="en-US" altLang="en-US" b="1" i="1" dirty="0" err="1" smtClean="0">
                <a:solidFill>
                  <a:schemeClr val="accent2"/>
                </a:solidFill>
              </a:rPr>
              <a:t>Dracunculus</a:t>
            </a:r>
            <a:r>
              <a:rPr lang="en-US" altLang="en-US" b="1" i="1" dirty="0" smtClean="0">
                <a:solidFill>
                  <a:schemeClr val="accent2"/>
                </a:solidFill>
              </a:rPr>
              <a:t> </a:t>
            </a:r>
            <a:r>
              <a:rPr lang="en-US" altLang="en-US" b="1" i="1" dirty="0" err="1" smtClean="0">
                <a:solidFill>
                  <a:schemeClr val="accent2"/>
                </a:solidFill>
              </a:rPr>
              <a:t>medinensis</a:t>
            </a:r>
            <a:r>
              <a:rPr lang="en-US" altLang="en-US" dirty="0" smtClean="0"/>
              <a:t> </a:t>
            </a:r>
            <a:endParaRPr lang="en-US" altLang="en-US" i="1" dirty="0" smtClean="0"/>
          </a:p>
          <a:p>
            <a:pPr eaLnBrk="1" hangingPunct="1"/>
            <a:r>
              <a:rPr lang="en-US" altLang="en-US" b="1" i="1" dirty="0" err="1" smtClean="0">
                <a:solidFill>
                  <a:srgbClr val="FF0000"/>
                </a:solidFill>
              </a:rPr>
              <a:t>Diaptomus</a:t>
            </a:r>
            <a:r>
              <a:rPr lang="en-US" altLang="en-US" b="1" dirty="0" smtClean="0">
                <a:solidFill>
                  <a:srgbClr val="FF0000"/>
                </a:solidFill>
              </a:rPr>
              <a:t> spp</a:t>
            </a:r>
            <a:r>
              <a:rPr lang="en-US" altLang="en-US" dirty="0" smtClean="0"/>
              <a:t>.</a:t>
            </a:r>
            <a:endParaRPr lang="en-US" altLang="en-US" i="1" dirty="0" smtClean="0"/>
          </a:p>
          <a:p>
            <a:pPr eaLnBrk="1" hangingPunct="1"/>
            <a:r>
              <a:rPr lang="en-US" altLang="en-US" b="1" i="1" dirty="0" err="1" smtClean="0">
                <a:solidFill>
                  <a:schemeClr val="accent2"/>
                </a:solidFill>
              </a:rPr>
              <a:t>Diphyllobothrium</a:t>
            </a:r>
            <a:r>
              <a:rPr lang="en-US" altLang="en-US" b="1" i="1" dirty="0" smtClean="0">
                <a:solidFill>
                  <a:schemeClr val="accent2"/>
                </a:solidFill>
              </a:rPr>
              <a:t> </a:t>
            </a:r>
            <a:r>
              <a:rPr lang="en-US" altLang="en-US" b="1" i="1" dirty="0" err="1" smtClean="0">
                <a:solidFill>
                  <a:schemeClr val="accent2"/>
                </a:solidFill>
              </a:rPr>
              <a:t>latum</a:t>
            </a:r>
            <a:r>
              <a:rPr lang="en-US" altLang="en-US" dirty="0" smtClean="0"/>
              <a:t> </a:t>
            </a:r>
          </a:p>
        </p:txBody>
      </p:sp>
    </p:spTree>
    <p:extLst>
      <p:ext uri="{BB962C8B-B14F-4D97-AF65-F5344CB8AC3E}">
        <p14:creationId xmlns:p14="http://schemas.microsoft.com/office/powerpoint/2010/main" val="13036162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3" descr="p32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474"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5" name="Text Box 4"/>
          <p:cNvSpPr txBox="1">
            <a:spLocks noChangeArrowheads="1"/>
          </p:cNvSpPr>
          <p:nvPr/>
        </p:nvSpPr>
        <p:spPr bwMode="auto">
          <a:xfrm rot="16200000">
            <a:off x="3234232" y="2382587"/>
            <a:ext cx="1107996" cy="681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Cyclops can be seen in pond water, collected in a glass jar, as minute dots swimming jerkily.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On the left, </a:t>
            </a:r>
            <a:r>
              <a:rPr kumimoji="0" lang="en-US" altLang="en-US" sz="20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cyclopsas</a:t>
            </a:r>
            <a:r>
              <a:rPr kumimoji="0" lang="en-US" altLang="en-US" sz="20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it appears under a microscope</a:t>
            </a:r>
            <a:r>
              <a:rPr kumimoji="0" lang="en-US" altLang="en-US" sz="20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353637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3" descr="p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4288"/>
            <a:ext cx="7667625"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1" name="Text Box 4"/>
          <p:cNvSpPr txBox="1">
            <a:spLocks noChangeArrowheads="1"/>
          </p:cNvSpPr>
          <p:nvPr/>
        </p:nvSpPr>
        <p:spPr bwMode="auto">
          <a:xfrm>
            <a:off x="2132311" y="6407150"/>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39972" name="Text Box 6"/>
          <p:cNvSpPr txBox="1">
            <a:spLocks noChangeArrowheads="1"/>
          </p:cNvSpPr>
          <p:nvPr/>
        </p:nvSpPr>
        <p:spPr bwMode="auto">
          <a:xfrm rot="16200000">
            <a:off x="8100370" y="2417485"/>
            <a:ext cx="461665" cy="291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Life cycle of guinea worm</a:t>
            </a:r>
          </a:p>
        </p:txBody>
      </p:sp>
    </p:spTree>
    <p:extLst>
      <p:ext uri="{BB962C8B-B14F-4D97-AF65-F5344CB8AC3E}">
        <p14:creationId xmlns:p14="http://schemas.microsoft.com/office/powerpoint/2010/main" val="117754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571501"/>
            <a:ext cx="1200476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cs typeface="Arial" panose="020B0604020202020204" pitchFamily="34" charset="0"/>
              </a:defRPr>
            </a:lvl1pPr>
            <a:lvl2pPr marL="742950" indent="-285750" eaLnBrk="0" hangingPunct="0">
              <a:defRPr sz="3600">
                <a:solidFill>
                  <a:schemeClr val="tx1"/>
                </a:solidFill>
                <a:latin typeface="Arial" panose="020B0604020202020204" pitchFamily="34" charset="0"/>
                <a:cs typeface="Arial" panose="020B0604020202020204" pitchFamily="34" charset="0"/>
              </a:defRPr>
            </a:lvl2pPr>
            <a:lvl3pPr marL="1143000" indent="-228600" eaLnBrk="0" hangingPunct="0">
              <a:defRPr sz="3600">
                <a:solidFill>
                  <a:schemeClr val="tx1"/>
                </a:solidFill>
                <a:latin typeface="Arial" panose="020B0604020202020204" pitchFamily="34" charset="0"/>
                <a:cs typeface="Arial" panose="020B0604020202020204" pitchFamily="34" charset="0"/>
              </a:defRPr>
            </a:lvl3pPr>
            <a:lvl4pPr marL="1600200" indent="-228600" eaLnBrk="0" hangingPunct="0">
              <a:defRPr sz="3600">
                <a:solidFill>
                  <a:schemeClr val="tx1"/>
                </a:solidFill>
                <a:latin typeface="Arial" panose="020B0604020202020204" pitchFamily="34" charset="0"/>
                <a:cs typeface="Arial" panose="020B0604020202020204" pitchFamily="34" charset="0"/>
              </a:defRPr>
            </a:lvl4pPr>
            <a:lvl5pPr marL="2057400" indent="-228600" eaLnBrk="0" hangingPunct="0">
              <a:defRPr sz="3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Medical E</a:t>
            </a:r>
            <a:r>
              <a:rPr kumimoji="0" lang="en-US" altLang="en-US" sz="3200" b="1" i="0" u="none" strike="noStrike" kern="1200" cap="none" spc="0" normalizeH="0" baseline="0" noProof="0" dirty="0">
                <a:ln>
                  <a:noFill/>
                </a:ln>
                <a:solidFill>
                  <a:srgbClr val="FF0000"/>
                </a:solidFill>
                <a:effectLst/>
                <a:uLnTx/>
                <a:uFillTx/>
                <a:latin typeface="Univers" pitchFamily="34" charset="0"/>
                <a:ea typeface="+mn-ea"/>
                <a:cs typeface="Arial" panose="020B0604020202020204" pitchFamily="34" charset="0"/>
              </a:rPr>
              <a:t>ntomology</a:t>
            </a:r>
            <a:r>
              <a:rPr kumimoji="0" lang="en-US" altLang="en-US" sz="3200" b="1" i="0" u="none" strike="noStrike" kern="1200" cap="none" spc="0" normalizeH="0" baseline="0" noProof="0" dirty="0">
                <a:ln>
                  <a:noFill/>
                </a:ln>
                <a:solidFill>
                  <a:srgbClr val="FF00FF"/>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dirty="0" smtClean="0">
                <a:ln>
                  <a:noFill/>
                </a:ln>
                <a:solidFill>
                  <a:srgbClr val="6666FF"/>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dirty="0">
                <a:ln>
                  <a:noFill/>
                </a:ln>
                <a:solidFill>
                  <a:srgbClr val="6666FF"/>
                </a:solidFill>
                <a:effectLst/>
                <a:uLnTx/>
                <a:uFillTx/>
                <a:latin typeface="Arial" panose="020B0604020202020204" pitchFamily="34" charset="0"/>
                <a:ea typeface="+mn-ea"/>
                <a:cs typeface="Arial" panose="020B0604020202020204" pitchFamily="34" charset="0"/>
              </a:rPr>
              <a:t>the study of diseases caused by arthropods</a:t>
            </a:r>
            <a:endParaRPr kumimoji="0" lang="en-US" altLang="en-US" sz="2800" b="0" i="0" u="none" strike="noStrike" kern="1200" cap="none" spc="0" normalizeH="0" baseline="0" noProof="0" dirty="0">
              <a:ln>
                <a:noFill/>
              </a:ln>
              <a:solidFill>
                <a:srgbClr val="6666FF"/>
              </a:solidFill>
              <a:effectLst/>
              <a:uLnTx/>
              <a:uFillTx/>
              <a:latin typeface="Univers"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dirty="0">
                <a:ln>
                  <a:noFill/>
                </a:ln>
                <a:solidFill>
                  <a:srgbClr val="6666FF"/>
                </a:solidFill>
                <a:effectLst/>
                <a:uLnTx/>
                <a:uFillTx/>
                <a:latin typeface="Univers" pitchFamily="34" charset="0"/>
                <a:ea typeface="+mn-ea"/>
                <a:cs typeface="Arial" panose="020B0604020202020204" pitchFamily="34" charset="0"/>
              </a:rPr>
              <a:t> </a:t>
            </a:r>
            <a:r>
              <a:rPr kumimoji="0" lang="en-US" altLang="en-US" sz="3200" b="1" i="0" u="none" strike="noStrike" kern="1200" cap="none" spc="0" normalizeH="0" baseline="0" noProof="0" dirty="0">
                <a:ln>
                  <a:noFill/>
                </a:ln>
                <a:solidFill>
                  <a:srgbClr val="FF0000"/>
                </a:solidFill>
                <a:effectLst/>
                <a:uLnTx/>
                <a:uFillTx/>
                <a:latin typeface="Univers" pitchFamily="34" charset="0"/>
                <a:ea typeface="+mn-ea"/>
                <a:cs typeface="Arial" panose="020B0604020202020204" pitchFamily="34" charset="0"/>
              </a:rPr>
              <a:t>Public health Entomology </a:t>
            </a:r>
            <a:r>
              <a:rPr kumimoji="0" lang="en-US" altLang="en-US" sz="3200" b="1" i="0" u="none" strike="noStrike" kern="1200" cap="none" spc="0" normalizeH="0" baseline="0" noProof="0" dirty="0">
                <a:ln>
                  <a:noFill/>
                </a:ln>
                <a:solidFill>
                  <a:srgbClr val="6666FF"/>
                </a:solidFill>
                <a:effectLst/>
                <a:uLnTx/>
                <a:uFillTx/>
                <a:latin typeface="Univers" pitchFamily="34" charset="0"/>
                <a:ea typeface="+mn-ea"/>
                <a:cs typeface="Arial" panose="020B0604020202020204" pitchFamily="34" charset="0"/>
              </a:rPr>
              <a:t>- arthropods and human health</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altLang="en-US" sz="3200" b="1" i="0" u="none" strike="noStrike" kern="1200" cap="none" spc="0" normalizeH="0" baseline="0" noProof="0" dirty="0">
                <a:ln>
                  <a:noFill/>
                </a:ln>
                <a:solidFill>
                  <a:srgbClr val="6666FF"/>
                </a:solidFill>
                <a:effectLst/>
                <a:uLnTx/>
                <a:uFillTx/>
                <a:latin typeface="Univers" pitchFamily="34" charset="0"/>
                <a:ea typeface="+mn-ea"/>
                <a:cs typeface="Arial" panose="020B0604020202020204" pitchFamily="34" charset="0"/>
              </a:rPr>
              <a:t> </a:t>
            </a:r>
            <a:r>
              <a:rPr kumimoji="0" lang="en-US" altLang="en-US" sz="3200" b="1" i="0" u="none" strike="noStrike" kern="1200" cap="none" spc="0" normalizeH="0" baseline="0" noProof="0" dirty="0">
                <a:ln>
                  <a:noFill/>
                </a:ln>
                <a:solidFill>
                  <a:srgbClr val="FF0000"/>
                </a:solidFill>
                <a:effectLst/>
                <a:uLnTx/>
                <a:uFillTx/>
                <a:latin typeface="Univers" pitchFamily="34" charset="0"/>
                <a:ea typeface="+mn-ea"/>
                <a:cs typeface="Arial" panose="020B0604020202020204" pitchFamily="34" charset="0"/>
              </a:rPr>
              <a:t>Veterinary Entomology </a:t>
            </a:r>
            <a:r>
              <a:rPr kumimoji="0" lang="en-US" altLang="en-US" sz="3200" b="1" i="0" u="none" strike="noStrike" kern="1200" cap="none" spc="0" normalizeH="0" baseline="0" noProof="0" dirty="0">
                <a:ln>
                  <a:noFill/>
                </a:ln>
                <a:solidFill>
                  <a:srgbClr val="6666FF"/>
                </a:solidFill>
                <a:effectLst/>
                <a:uLnTx/>
                <a:uFillTx/>
                <a:latin typeface="Univers" pitchFamily="34" charset="0"/>
                <a:ea typeface="+mn-ea"/>
                <a:cs typeface="Arial" panose="020B0604020202020204" pitchFamily="34" charset="0"/>
              </a:rPr>
              <a:t>- arthropods and pets, livestock and wildlife</a:t>
            </a:r>
            <a:endParaRPr kumimoji="0" lang="en-US" altLang="en-US" sz="2800" b="1" i="0" u="none" strike="noStrike" kern="1200" cap="none" spc="0" normalizeH="0" baseline="0" noProof="0" dirty="0">
              <a:ln>
                <a:noFill/>
              </a:ln>
              <a:solidFill>
                <a:srgbClr val="6666FF"/>
              </a:solidFill>
              <a:effectLst/>
              <a:uLnTx/>
              <a:uFillTx/>
              <a:latin typeface="Univers"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Medico criminal   E</a:t>
            </a:r>
            <a:r>
              <a:rPr kumimoji="0" lang="en-US" altLang="en-US" sz="2800" b="1" i="0" u="none" strike="noStrike" kern="1200" cap="none" spc="0" normalizeH="0" baseline="0" noProof="0" dirty="0">
                <a:ln>
                  <a:noFill/>
                </a:ln>
                <a:solidFill>
                  <a:srgbClr val="FF0000"/>
                </a:solidFill>
                <a:effectLst/>
                <a:uLnTx/>
                <a:uFillTx/>
                <a:latin typeface="Univers" pitchFamily="34" charset="0"/>
                <a:ea typeface="+mn-ea"/>
                <a:cs typeface="Arial" panose="020B0604020202020204" pitchFamily="34" charset="0"/>
              </a:rPr>
              <a:t>ntomology </a:t>
            </a:r>
            <a:r>
              <a:rPr kumimoji="0" lang="en-US" altLang="en-US" sz="2800" b="1" i="0" u="none" strike="noStrike" kern="1200" cap="none" spc="0" normalizeH="0" baseline="0" noProof="0" dirty="0">
                <a:ln>
                  <a:noFill/>
                </a:ln>
                <a:solidFill>
                  <a:srgbClr val="002060"/>
                </a:solidFill>
                <a:effectLst/>
                <a:uLnTx/>
                <a:uFillTx/>
                <a:latin typeface="Univers" pitchFamily="34" charset="0"/>
                <a:ea typeface="+mn-ea"/>
                <a:cs typeface="Arial" panose="020B0604020202020204" pitchFamily="34" charset="0"/>
              </a:rPr>
              <a:t>or</a:t>
            </a:r>
            <a:r>
              <a:rPr kumimoji="0" lang="en-US" altLang="en-US" sz="2800" b="1" i="0" u="none" strike="noStrike" kern="1200" cap="none" spc="0" normalizeH="0" baseline="0" noProof="0" dirty="0">
                <a:ln>
                  <a:noFill/>
                </a:ln>
                <a:solidFill>
                  <a:srgbClr val="FF0000"/>
                </a:solidFill>
                <a:effectLst/>
                <a:uLnTx/>
                <a:uFillTx/>
                <a:latin typeface="Univers" pitchFamily="34" charset="0"/>
                <a:ea typeface="+mn-ea"/>
                <a:cs typeface="Arial" panose="020B0604020202020204" pitchFamily="34" charset="0"/>
              </a:rPr>
              <a:t>  Forensic </a:t>
            </a:r>
            <a:r>
              <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a:t>
            </a:r>
            <a:r>
              <a:rPr kumimoji="0" lang="en-US" altLang="en-US" sz="2800" b="1" i="0" u="none" strike="noStrike" kern="1200" cap="none" spc="0" normalizeH="0" baseline="0" noProof="0" dirty="0">
                <a:ln>
                  <a:noFill/>
                </a:ln>
                <a:solidFill>
                  <a:srgbClr val="FF0000"/>
                </a:solidFill>
                <a:effectLst/>
                <a:uLnTx/>
                <a:uFillTx/>
                <a:latin typeface="Univers" pitchFamily="34" charset="0"/>
                <a:ea typeface="+mn-ea"/>
                <a:cs typeface="Arial" panose="020B0604020202020204" pitchFamily="34" charset="0"/>
              </a:rPr>
              <a:t>ntomology</a:t>
            </a:r>
            <a:endParaRPr kumimoji="0" lang="en-US" altLang="en-US" sz="2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Univers" pitchFamily="34" charset="0"/>
                <a:ea typeface="+mn-ea"/>
                <a:cs typeface="Arial" panose="020B0604020202020204" pitchFamily="34" charset="0"/>
              </a:rPr>
              <a:t>These fields of study are linked by the ecology of most arthropod transmitted pathogens and parasites</a:t>
            </a:r>
            <a:r>
              <a:rPr kumimoji="0" lang="en-US" altLang="en-US" sz="2400" b="1" i="0" u="none" strike="noStrike" kern="1200" cap="none" spc="0" normalizeH="0" baseline="0" noProof="0" dirty="0">
                <a:ln>
                  <a:noFill/>
                </a:ln>
                <a:solidFill>
                  <a:srgbClr val="6666FF"/>
                </a:solidFill>
                <a:effectLst/>
                <a:uLnTx/>
                <a:uFillTx/>
                <a:latin typeface="Univers" pitchFamily="34" charset="0"/>
                <a:ea typeface="+mn-ea"/>
                <a:cs typeface="Arial" panose="020B0604020202020204" pitchFamily="34" charset="0"/>
              </a:rPr>
              <a:t>.</a:t>
            </a:r>
          </a:p>
        </p:txBody>
      </p:sp>
    </p:spTree>
    <p:extLst>
      <p:ext uri="{BB962C8B-B14F-4D97-AF65-F5344CB8AC3E}">
        <p14:creationId xmlns:p14="http://schemas.microsoft.com/office/powerpoint/2010/main" val="916616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body" idx="1"/>
          </p:nvPr>
        </p:nvSpPr>
        <p:spPr>
          <a:xfrm>
            <a:off x="483326" y="0"/>
            <a:ext cx="11495314" cy="6858000"/>
          </a:xfrm>
        </p:spPr>
        <p:txBody>
          <a:bodyPr/>
          <a:lstStyle/>
          <a:p>
            <a:pPr eaLnBrk="1" hangingPunct="1"/>
            <a:r>
              <a:rPr lang="en-US" altLang="en-US" sz="4400" b="1" dirty="0">
                <a:solidFill>
                  <a:srgbClr val="CC3300"/>
                </a:solidFill>
              </a:rPr>
              <a:t>Order </a:t>
            </a:r>
            <a:r>
              <a:rPr lang="en-US" altLang="en-US" sz="4400" b="1" dirty="0" err="1">
                <a:solidFill>
                  <a:srgbClr val="CC3300"/>
                </a:solidFill>
              </a:rPr>
              <a:t>Anoplura</a:t>
            </a:r>
            <a:r>
              <a:rPr lang="en-US" altLang="en-US" sz="4400" b="1" dirty="0">
                <a:solidFill>
                  <a:srgbClr val="CC3300"/>
                </a:solidFill>
              </a:rPr>
              <a:t> -real lice</a:t>
            </a:r>
            <a:r>
              <a:rPr lang="en-US" altLang="en-US" sz="4400" b="1" dirty="0">
                <a:solidFill>
                  <a:schemeClr val="folHlink"/>
                </a:solidFill>
              </a:rPr>
              <a:t>!</a:t>
            </a:r>
          </a:p>
          <a:p>
            <a:pPr eaLnBrk="1" hangingPunct="1"/>
            <a:r>
              <a:rPr lang="en-US" altLang="en-US" sz="4400" b="1" dirty="0">
                <a:solidFill>
                  <a:schemeClr val="accent2"/>
                </a:solidFill>
              </a:rPr>
              <a:t>1) </a:t>
            </a:r>
            <a:r>
              <a:rPr lang="en-US" altLang="en-US" sz="4400" b="1" dirty="0" err="1">
                <a:solidFill>
                  <a:schemeClr val="accent2"/>
                </a:solidFill>
              </a:rPr>
              <a:t>apterous</a:t>
            </a:r>
            <a:r>
              <a:rPr lang="en-US" altLang="en-US" sz="4400" b="1" dirty="0">
                <a:solidFill>
                  <a:schemeClr val="accent2"/>
                </a:solidFill>
              </a:rPr>
              <a:t> </a:t>
            </a:r>
          </a:p>
          <a:p>
            <a:pPr eaLnBrk="1" hangingPunct="1"/>
            <a:r>
              <a:rPr lang="en-US" altLang="en-US" sz="4400" b="1" dirty="0">
                <a:solidFill>
                  <a:schemeClr val="accent2"/>
                </a:solidFill>
              </a:rPr>
              <a:t>2) body </a:t>
            </a:r>
            <a:r>
              <a:rPr lang="en-US" altLang="en-US" sz="4400" b="1" dirty="0" err="1">
                <a:solidFill>
                  <a:schemeClr val="accent2"/>
                </a:solidFill>
              </a:rPr>
              <a:t>dorso</a:t>
            </a:r>
            <a:r>
              <a:rPr lang="en-US" altLang="en-US" sz="4400" b="1" dirty="0">
                <a:solidFill>
                  <a:schemeClr val="accent2"/>
                </a:solidFill>
              </a:rPr>
              <a:t> - ventrally flattened </a:t>
            </a:r>
          </a:p>
          <a:p>
            <a:pPr eaLnBrk="1" hangingPunct="1"/>
            <a:r>
              <a:rPr lang="en-US" altLang="en-US" sz="4400" b="1" dirty="0">
                <a:solidFill>
                  <a:schemeClr val="accent2"/>
                </a:solidFill>
              </a:rPr>
              <a:t>3) </a:t>
            </a:r>
            <a:r>
              <a:rPr lang="en-US" altLang="en-US" sz="4400" b="1" dirty="0" err="1">
                <a:solidFill>
                  <a:schemeClr val="accent2"/>
                </a:solidFill>
              </a:rPr>
              <a:t>ectoparasites</a:t>
            </a:r>
            <a:r>
              <a:rPr lang="en-US" altLang="en-US" sz="4400" b="1" dirty="0">
                <a:solidFill>
                  <a:schemeClr val="accent2"/>
                </a:solidFill>
              </a:rPr>
              <a:t> of human</a:t>
            </a:r>
          </a:p>
          <a:p>
            <a:pPr eaLnBrk="1" hangingPunct="1"/>
            <a:r>
              <a:rPr lang="en-US" altLang="en-US" sz="4400" b="1" dirty="0">
                <a:solidFill>
                  <a:schemeClr val="accent2"/>
                </a:solidFill>
              </a:rPr>
              <a:t>4) sucking (</a:t>
            </a:r>
            <a:r>
              <a:rPr lang="en-US" altLang="en-US" sz="4400" b="1" dirty="0" err="1">
                <a:solidFill>
                  <a:schemeClr val="accent2"/>
                </a:solidFill>
              </a:rPr>
              <a:t>haustellate</a:t>
            </a:r>
            <a:r>
              <a:rPr lang="en-US" altLang="en-US" sz="4400" b="1" dirty="0">
                <a:solidFill>
                  <a:schemeClr val="accent2"/>
                </a:solidFill>
              </a:rPr>
              <a:t>) or biting mouthparts</a:t>
            </a:r>
          </a:p>
          <a:p>
            <a:pPr eaLnBrk="1" hangingPunct="1"/>
            <a:r>
              <a:rPr lang="en-US" altLang="en-US" sz="4400" b="1" dirty="0">
                <a:solidFill>
                  <a:schemeClr val="accent2"/>
                </a:solidFill>
              </a:rPr>
              <a:t>5) claws modified for grasping host</a:t>
            </a:r>
          </a:p>
          <a:p>
            <a:pPr eaLnBrk="1" hangingPunct="1"/>
            <a:endParaRPr lang="en-US" altLang="en-US" sz="4400" b="1" dirty="0">
              <a:solidFill>
                <a:schemeClr val="accent2"/>
              </a:solidFill>
            </a:endParaRPr>
          </a:p>
        </p:txBody>
      </p:sp>
    </p:spTree>
    <p:extLst>
      <p:ext uri="{BB962C8B-B14F-4D97-AF65-F5344CB8AC3E}">
        <p14:creationId xmlns:p14="http://schemas.microsoft.com/office/powerpoint/2010/main" val="36792839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1" y="285751"/>
            <a:ext cx="11795760" cy="501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857250" indent="-8572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2.	All lice are </a:t>
            </a:r>
            <a:r>
              <a:rPr kumimoji="0" lang="en-US" altLang="en-US" sz="32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wingless</a:t>
            </a:r>
            <a:endPar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857250" marR="0" lvl="0" indent="-85725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3.	</a:t>
            </a:r>
            <a:r>
              <a:rPr kumimoji="0" lang="en-US" altLang="en-US" sz="32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Body flattened</a:t>
            </a: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in a </a:t>
            </a:r>
            <a:r>
              <a:rPr kumimoji="0" lang="en-US" altLang="en-US" sz="32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dorsoventral</a:t>
            </a: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axis</a:t>
            </a:r>
          </a:p>
          <a:p>
            <a:pPr marL="857250" marR="0" lvl="0" indent="-85725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4.	</a:t>
            </a:r>
            <a:r>
              <a:rPr kumimoji="0" lang="en-US" altLang="en-US" sz="32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Legs adapted</a:t>
            </a: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for clinging to hairs and </a:t>
            </a:r>
          </a:p>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feathers</a:t>
            </a:r>
          </a:p>
          <a:p>
            <a:pPr marL="857250" marR="0" lvl="0" indent="-85725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5.	</a:t>
            </a:r>
            <a:r>
              <a:rPr kumimoji="0" lang="en-US" altLang="en-US" sz="32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Simple</a:t>
            </a: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metamorphosis </a:t>
            </a:r>
          </a:p>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(egg - nymph - adult)</a:t>
            </a:r>
          </a:p>
          <a:p>
            <a:pPr marL="857250" marR="0" lvl="0" indent="-857250" algn="l" defTabSz="914400" rtl="0" eaLnBrk="0" fontAlgn="base" latinLnBrk="0" hangingPunct="0">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6.	</a:t>
            </a:r>
            <a:r>
              <a:rPr kumimoji="0" lang="en-US" altLang="en-US" sz="3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PEDICULOSIS</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infestation with lice, </a:t>
            </a:r>
          </a:p>
          <a:p>
            <a:pPr marL="857250" marR="0" lvl="0" indent="-857250" algn="l"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Vagabond's Disease</a:t>
            </a:r>
            <a:r>
              <a:rPr kumimoji="0" lang="en-US" altLang="en-US" sz="32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 hardened, deeply pigmented skin associated with continual louse infestation</a:t>
            </a:r>
          </a:p>
        </p:txBody>
      </p:sp>
    </p:spTree>
    <p:extLst>
      <p:ext uri="{BB962C8B-B14F-4D97-AF65-F5344CB8AC3E}">
        <p14:creationId xmlns:p14="http://schemas.microsoft.com/office/powerpoint/2010/main" val="1902635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1981200" y="274638"/>
            <a:ext cx="8229600" cy="417512"/>
          </a:xfrm>
        </p:spPr>
        <p:txBody>
          <a:bodyPr/>
          <a:lstStyle/>
          <a:p>
            <a:pPr eaLnBrk="1" hangingPunct="1"/>
            <a:r>
              <a:rPr lang="en-US" altLang="en-US" sz="4000"/>
              <a:t> </a:t>
            </a:r>
            <a:r>
              <a:rPr lang="en-US" altLang="en-US" sz="2800" b="1"/>
              <a:t>Species  of Louse order Anoplura</a:t>
            </a:r>
          </a:p>
        </p:txBody>
      </p:sp>
      <p:sp>
        <p:nvSpPr>
          <p:cNvPr id="352259" name="Rectangle 3"/>
          <p:cNvSpPr>
            <a:spLocks noGrp="1" noChangeArrowheads="1"/>
          </p:cNvSpPr>
          <p:nvPr>
            <p:ph type="body" idx="1"/>
          </p:nvPr>
        </p:nvSpPr>
        <p:spPr>
          <a:xfrm>
            <a:off x="822960" y="836614"/>
            <a:ext cx="10816046" cy="6021387"/>
          </a:xfrm>
        </p:spPr>
        <p:txBody>
          <a:bodyPr/>
          <a:lstStyle/>
          <a:p>
            <a:pPr eaLnBrk="1" hangingPunct="1"/>
            <a:r>
              <a:rPr lang="en-US" altLang="en-US" sz="2800" dirty="0" err="1">
                <a:solidFill>
                  <a:srgbClr val="FF0000"/>
                </a:solidFill>
              </a:rPr>
              <a:t>Pediculus</a:t>
            </a:r>
            <a:r>
              <a:rPr lang="en-US" altLang="en-US" sz="2800" dirty="0">
                <a:solidFill>
                  <a:srgbClr val="FF0000"/>
                </a:solidFill>
              </a:rPr>
              <a:t>  </a:t>
            </a:r>
            <a:r>
              <a:rPr lang="en-US" altLang="en-US" sz="2800" dirty="0" err="1">
                <a:solidFill>
                  <a:srgbClr val="FF0000"/>
                </a:solidFill>
              </a:rPr>
              <a:t>capitis</a:t>
            </a:r>
            <a:r>
              <a:rPr lang="en-US" altLang="en-US" sz="2800" dirty="0">
                <a:solidFill>
                  <a:srgbClr val="FF0000"/>
                </a:solidFill>
              </a:rPr>
              <a:t>(Head louse)</a:t>
            </a:r>
          </a:p>
          <a:p>
            <a:pPr eaLnBrk="1" hangingPunct="1"/>
            <a:r>
              <a:rPr lang="en-US" altLang="en-US" sz="2800" dirty="0"/>
              <a:t>(general appearance of louse)Flat body, mouthparts that pierce and suck blood, 2 antennae ,3 pairs of short legs with claws</a:t>
            </a:r>
          </a:p>
          <a:p>
            <a:pPr eaLnBrk="1" hangingPunct="1"/>
            <a:r>
              <a:rPr lang="en-US" altLang="en-US" sz="2800" dirty="0"/>
              <a:t>2-3 mm long</a:t>
            </a:r>
          </a:p>
          <a:p>
            <a:pPr eaLnBrk="1" hangingPunct="1"/>
            <a:r>
              <a:rPr lang="en-US" altLang="en-US" sz="2800" dirty="0"/>
              <a:t>Dirty white to greyish black </a:t>
            </a:r>
            <a:r>
              <a:rPr lang="en-US" altLang="en-US" sz="2800" dirty="0" err="1"/>
              <a:t>colour</a:t>
            </a:r>
            <a:endParaRPr lang="en-US" altLang="en-US" sz="2800" dirty="0"/>
          </a:p>
          <a:p>
            <a:pPr eaLnBrk="1" hangingPunct="1"/>
            <a:r>
              <a:rPr lang="en-US" altLang="en-US" sz="2800" dirty="0"/>
              <a:t>Thick antennae</a:t>
            </a:r>
          </a:p>
          <a:p>
            <a:pPr eaLnBrk="1" hangingPunct="1"/>
            <a:r>
              <a:rPr lang="en-US" altLang="en-US" sz="2800" dirty="0" err="1">
                <a:solidFill>
                  <a:srgbClr val="FF0000"/>
                </a:solidFill>
              </a:rPr>
              <a:t>Pediculus</a:t>
            </a:r>
            <a:r>
              <a:rPr lang="en-US" altLang="en-US" sz="2800" dirty="0">
                <a:solidFill>
                  <a:srgbClr val="FF0000"/>
                </a:solidFill>
              </a:rPr>
              <a:t>  </a:t>
            </a:r>
            <a:r>
              <a:rPr lang="en-US" altLang="en-US" sz="2800" dirty="0" err="1">
                <a:solidFill>
                  <a:srgbClr val="FF0000"/>
                </a:solidFill>
              </a:rPr>
              <a:t>humanus</a:t>
            </a:r>
            <a:r>
              <a:rPr lang="en-US" altLang="en-US" sz="2800" dirty="0">
                <a:solidFill>
                  <a:srgbClr val="FF0000"/>
                </a:solidFill>
              </a:rPr>
              <a:t> (</a:t>
            </a:r>
            <a:r>
              <a:rPr lang="en-US" altLang="en-US" sz="2800" dirty="0" err="1">
                <a:solidFill>
                  <a:srgbClr val="FF0000"/>
                </a:solidFill>
              </a:rPr>
              <a:t>corporis</a:t>
            </a:r>
            <a:r>
              <a:rPr lang="en-US" altLang="en-US" sz="2800" dirty="0">
                <a:solidFill>
                  <a:srgbClr val="FF0000"/>
                </a:solidFill>
              </a:rPr>
              <a:t>)(Body louse)</a:t>
            </a:r>
          </a:p>
          <a:p>
            <a:pPr eaLnBrk="1" hangingPunct="1"/>
            <a:r>
              <a:rPr lang="en-US" altLang="en-US" sz="2800" dirty="0"/>
              <a:t>2-4 mm long</a:t>
            </a:r>
          </a:p>
          <a:p>
            <a:pPr eaLnBrk="1" hangingPunct="1"/>
            <a:r>
              <a:rPr lang="en-US" altLang="en-US" sz="2800" dirty="0"/>
              <a:t>Often light </a:t>
            </a:r>
            <a:r>
              <a:rPr lang="en-US" altLang="en-US" sz="2800" dirty="0" err="1"/>
              <a:t>coloured</a:t>
            </a:r>
            <a:endParaRPr lang="en-US" altLang="en-US" sz="2800" dirty="0"/>
          </a:p>
          <a:p>
            <a:pPr eaLnBrk="1" hangingPunct="1"/>
            <a:r>
              <a:rPr lang="en-US" altLang="en-US" sz="2800" dirty="0" err="1">
                <a:solidFill>
                  <a:srgbClr val="FF0000"/>
                </a:solidFill>
              </a:rPr>
              <a:t>Phthirus</a:t>
            </a:r>
            <a:r>
              <a:rPr lang="en-US" altLang="en-US" sz="2800" dirty="0">
                <a:solidFill>
                  <a:srgbClr val="FF0000"/>
                </a:solidFill>
              </a:rPr>
              <a:t> pubis(Crab louse)</a:t>
            </a:r>
          </a:p>
          <a:p>
            <a:pPr eaLnBrk="1" hangingPunct="1"/>
            <a:r>
              <a:rPr lang="en-US" altLang="en-US" sz="2800" dirty="0"/>
              <a:t>0.8-1.2 mm long</a:t>
            </a:r>
          </a:p>
          <a:p>
            <a:pPr eaLnBrk="1" hangingPunct="1"/>
            <a:endParaRPr lang="en-US" altLang="en-US" sz="2800" dirty="0"/>
          </a:p>
          <a:p>
            <a:pPr eaLnBrk="1" hangingPunct="1"/>
            <a:endParaRPr lang="en-US" altLang="en-US" sz="2800" dirty="0"/>
          </a:p>
        </p:txBody>
      </p:sp>
    </p:spTree>
    <p:extLst>
      <p:ext uri="{BB962C8B-B14F-4D97-AF65-F5344CB8AC3E}">
        <p14:creationId xmlns:p14="http://schemas.microsoft.com/office/powerpoint/2010/main" val="39940287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4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6" y="500063"/>
            <a:ext cx="8259763" cy="63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307" name="TextBox 2"/>
          <p:cNvSpPr txBox="1">
            <a:spLocks noChangeArrowheads="1"/>
          </p:cNvSpPr>
          <p:nvPr/>
        </p:nvSpPr>
        <p:spPr bwMode="auto">
          <a:xfrm>
            <a:off x="5233988" y="3000376"/>
            <a:ext cx="5148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rPr>
              <a:t>شپش سر و شپش بدن و زیستگاه آن  در بدن انسان</a:t>
            </a:r>
          </a:p>
        </p:txBody>
      </p:sp>
      <p:sp>
        <p:nvSpPr>
          <p:cNvPr id="354308" name="TextBox 3"/>
          <p:cNvSpPr txBox="1">
            <a:spLocks noChangeArrowheads="1"/>
          </p:cNvSpPr>
          <p:nvPr/>
        </p:nvSpPr>
        <p:spPr bwMode="auto">
          <a:xfrm>
            <a:off x="5353050" y="6243638"/>
            <a:ext cx="5100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fa-IR"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rPr>
              <a:t>شپشک عانه یا زهار و زیستگاه آن  در بدن انسان</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endParaRPr>
          </a:p>
        </p:txBody>
      </p:sp>
      <p:sp>
        <p:nvSpPr>
          <p:cNvPr id="354309" name="TextBox 5"/>
          <p:cNvSpPr txBox="1">
            <a:spLocks noChangeArrowheads="1"/>
          </p:cNvSpPr>
          <p:nvPr/>
        </p:nvSpPr>
        <p:spPr bwMode="auto">
          <a:xfrm>
            <a:off x="2257425" y="0"/>
            <a:ext cx="74818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fa-IR"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rPr>
              <a:t>سیمای ولگرد(</a:t>
            </a: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rPr>
              <a:t>Vagabond</a:t>
            </a:r>
            <a:r>
              <a:rPr kumimoji="0" lang="fa-IR"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rPr>
              <a:t>) آلوده به  شپش ( </a:t>
            </a:r>
            <a:r>
              <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rPr>
              <a:t>Pediculosis</a:t>
            </a:r>
            <a:r>
              <a:rPr kumimoji="0" lang="fa-IR"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rPr>
              <a:t>)</a:t>
            </a:r>
            <a:endParaRPr kumimoji="0" lang="en-US" alt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B Lotus" panose="00000400000000000000"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 Box 5"/>
          <p:cNvSpPr txBox="1">
            <a:spLocks noChangeArrowheads="1"/>
          </p:cNvSpPr>
          <p:nvPr/>
        </p:nvSpPr>
        <p:spPr bwMode="auto">
          <a:xfrm rot="16200000">
            <a:off x="1066032" y="4523990"/>
            <a:ext cx="92333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Vagabond’s disease</a:t>
            </a:r>
          </a:p>
        </p:txBody>
      </p:sp>
    </p:spTree>
    <p:extLst>
      <p:ext uri="{BB962C8B-B14F-4D97-AF65-F5344CB8AC3E}">
        <p14:creationId xmlns:p14="http://schemas.microsoft.com/office/powerpoint/2010/main" val="33156360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p2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913"/>
            <a:ext cx="9144000"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31" name="Text Box 3"/>
          <p:cNvSpPr txBox="1">
            <a:spLocks noChangeArrowheads="1"/>
          </p:cNvSpPr>
          <p:nvPr/>
        </p:nvSpPr>
        <p:spPr bwMode="auto">
          <a:xfrm>
            <a:off x="5443836" y="3454400"/>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55332" name="Text Box 4"/>
          <p:cNvSpPr txBox="1">
            <a:spLocks noChangeArrowheads="1"/>
          </p:cNvSpPr>
          <p:nvPr/>
        </p:nvSpPr>
        <p:spPr bwMode="auto">
          <a:xfrm rot="16200000">
            <a:off x="4632128" y="2005808"/>
            <a:ext cx="1846659"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990000"/>
                </a:solidFill>
                <a:effectLst/>
                <a:uLnTx/>
                <a:uFillTx/>
                <a:latin typeface="Arial" panose="020B0604020202020204" pitchFamily="34" charset="0"/>
                <a:ea typeface="+mn-ea"/>
                <a:cs typeface="Arial" panose="020B0604020202020204" pitchFamily="34" charset="0"/>
              </a:rPr>
              <a:t>Life cycle of the louse</a:t>
            </a:r>
          </a:p>
        </p:txBody>
      </p:sp>
      <p:sp>
        <p:nvSpPr>
          <p:cNvPr id="2" name="Rectangle 1"/>
          <p:cNvSpPr/>
          <p:nvPr/>
        </p:nvSpPr>
        <p:spPr>
          <a:xfrm>
            <a:off x="608394" y="3859690"/>
            <a:ext cx="15824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sng" strike="noStrike" kern="1200" cap="none" spc="0" normalizeH="0" baseline="0" noProof="0" dirty="0">
                <a:ln>
                  <a:noFill/>
                </a:ln>
                <a:solidFill>
                  <a:srgbClr val="333399"/>
                </a:solidFill>
                <a:effectLst/>
                <a:uLnTx/>
                <a:uFillTx/>
                <a:latin typeface="Arial"/>
                <a:ea typeface="+mn-ea"/>
                <a:cs typeface="Arial"/>
              </a:rPr>
              <a:t>Nits</a:t>
            </a:r>
            <a:r>
              <a:rPr kumimoji="0" lang="en-US" altLang="en-US" sz="1800" b="1" i="0" u="none" strike="noStrike" kern="1200" cap="none" spc="0" normalizeH="0" baseline="0" noProof="0" dirty="0">
                <a:ln>
                  <a:noFill/>
                </a:ln>
                <a:solidFill>
                  <a:srgbClr val="333399"/>
                </a:solidFill>
                <a:effectLst/>
                <a:uLnTx/>
                <a:uFillTx/>
                <a:latin typeface="Arial"/>
                <a:ea typeface="+mn-ea"/>
                <a:cs typeface="Arial"/>
              </a:rPr>
              <a:t> </a:t>
            </a:r>
            <a:r>
              <a:rPr kumimoji="0" lang="en-US" altLang="en-US" sz="1800" b="1" i="0" u="none" strike="noStrike" kern="1200" cap="none" spc="0" normalizeH="0" baseline="0" noProof="0" dirty="0" smtClean="0">
                <a:ln>
                  <a:noFill/>
                </a:ln>
                <a:solidFill>
                  <a:srgbClr val="333399"/>
                </a:solidFill>
                <a:effectLst/>
                <a:uLnTx/>
                <a:uFillTx/>
                <a:latin typeface="Arial"/>
                <a:ea typeface="+mn-ea"/>
                <a:cs typeface="Arial"/>
              </a:rPr>
              <a:t> or eggs</a:t>
            </a:r>
            <a:endParaRPr kumimoji="0" lang="en-US" sz="1800" b="1"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956048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2743200" y="2468563"/>
            <a:ext cx="67056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4800" b="0" i="0" u="sng"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Louse</a:t>
            </a:r>
            <a:r>
              <a:rPr kumimoji="0" lang="en-US" altLang="en-US" sz="48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-Borne Pathogens</a:t>
            </a:r>
          </a:p>
        </p:txBody>
      </p:sp>
    </p:spTree>
    <p:extLst>
      <p:ext uri="{BB962C8B-B14F-4D97-AF65-F5344CB8AC3E}">
        <p14:creationId xmlns:p14="http://schemas.microsoft.com/office/powerpoint/2010/main" val="615625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ChangeArrowheads="1"/>
          </p:cNvSpPr>
          <p:nvPr/>
        </p:nvSpPr>
        <p:spPr bwMode="auto">
          <a:xfrm>
            <a:off x="1" y="609600"/>
            <a:ext cx="12192000" cy="5694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628650" indent="-6286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628650" marR="0" lvl="0" indent="-628650" algn="ctr" defTabSz="914400" rtl="0" eaLnBrk="0" fontAlgn="base" latinLnBrk="0" hangingPunct="0">
              <a:lnSpc>
                <a:spcPct val="100000"/>
              </a:lnSpc>
              <a:spcBef>
                <a:spcPct val="0"/>
              </a:spcBef>
              <a:spcAft>
                <a:spcPct val="0"/>
              </a:spcAft>
              <a:buClrTx/>
              <a:buSzTx/>
              <a:buFontTx/>
              <a:buNone/>
              <a:tabLst/>
              <a:defRPr/>
            </a:pPr>
            <a:r>
              <a:rPr kumimoji="0" lang="en-US" altLang="fa-IR" sz="40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Louse-Borne (Epidemic) Typhus</a:t>
            </a:r>
            <a:endParaRPr kumimoji="0" lang="en-US" altLang="fa-I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628650" marR="0" lvl="0" indent="-628650" algn="l" defTabSz="914400" rtl="0" eaLnBrk="0" fontAlgn="base" latinLnBrk="0" hangingPunct="0">
              <a:lnSpc>
                <a:spcPct val="100000"/>
              </a:lnSpc>
              <a:spcBef>
                <a:spcPct val="0"/>
              </a:spcBef>
              <a:spcAft>
                <a:spcPct val="0"/>
              </a:spcAft>
              <a:buClrTx/>
              <a:buSzTx/>
              <a:buFontTx/>
              <a:buNone/>
              <a:tabLst/>
              <a:defRPr/>
            </a:pPr>
            <a:endParaRPr kumimoji="0" lang="en-US" altLang="fa-IR" sz="1600" b="0"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endParaRPr>
          </a:p>
          <a:p>
            <a:pPr marL="628650" marR="0" lvl="0" indent="-628650" algn="l" defTabSz="914400" rtl="0" eaLnBrk="0" fontAlgn="base" latinLnBrk="0" hangingPunct="0">
              <a:lnSpc>
                <a:spcPct val="100000"/>
              </a:lnSpc>
              <a:spcBef>
                <a:spcPct val="0"/>
              </a:spcBef>
              <a:spcAft>
                <a:spcPct val="0"/>
              </a:spcAft>
              <a:buClrTx/>
              <a:buSzTx/>
              <a:buFontTx/>
              <a:buNone/>
              <a:tabLst/>
              <a:defRPr/>
            </a:pPr>
            <a:r>
              <a:rPr kumimoji="0" lang="en-US" altLang="fa-IR" sz="3200" b="0"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1.   Pathogen - </a:t>
            </a:r>
            <a:r>
              <a:rPr kumimoji="0" lang="en-US" altLang="fa-IR" sz="3200" b="1" i="1"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Rickettsia </a:t>
            </a:r>
            <a:r>
              <a:rPr kumimoji="0" lang="en-US" altLang="fa-IR" sz="3200" b="1" i="1"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prowazekii</a:t>
            </a:r>
            <a:r>
              <a:rPr kumimoji="0" lang="en-US" altLang="fa-IR" sz="3200" b="1" i="1"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US" altLang="fa-IR" sz="3200" b="0"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(rickettsia)</a:t>
            </a:r>
          </a:p>
          <a:p>
            <a:pPr marL="628650" marR="0" lvl="0" indent="-628650" algn="l" defTabSz="914400" rtl="0" eaLnBrk="0" fontAlgn="base" latinLnBrk="0" hangingPunct="0">
              <a:lnSpc>
                <a:spcPct val="100000"/>
              </a:lnSpc>
              <a:spcBef>
                <a:spcPct val="0"/>
              </a:spcBef>
              <a:spcAft>
                <a:spcPct val="0"/>
              </a:spcAft>
              <a:buClrTx/>
              <a:buSzTx/>
              <a:buFontTx/>
              <a:buNone/>
              <a:tabLst/>
              <a:defRPr/>
            </a:pPr>
            <a:endParaRPr kumimoji="0" lang="en-US" altLang="fa-IR" sz="1000" b="0"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endParaRPr>
          </a:p>
          <a:p>
            <a:pPr marL="628650" marR="0" lvl="0" indent="-628650" algn="l" defTabSz="914400" rtl="0" eaLnBrk="0" fontAlgn="base" latinLnBrk="0" hangingPunct="0">
              <a:lnSpc>
                <a:spcPct val="100000"/>
              </a:lnSpc>
              <a:spcBef>
                <a:spcPct val="0"/>
              </a:spcBef>
              <a:spcAft>
                <a:spcPct val="0"/>
              </a:spcAft>
              <a:buClrTx/>
              <a:buSzTx/>
              <a:buFontTx/>
              <a:buNone/>
              <a:tabLst/>
              <a:defRPr/>
            </a:pPr>
            <a:r>
              <a:rPr kumimoji="0" lang="en-US" altLang="fa-IR" sz="32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rPr>
              <a:t>2.   </a:t>
            </a:r>
            <a:r>
              <a:rPr kumimoji="0" lang="en-US" altLang="fa-IR"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African highlands, especially Burundi, </a:t>
            </a:r>
            <a:r>
              <a:rPr kumimoji="0" lang="en-US" altLang="fa-IR"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Rwanda </a:t>
            </a:r>
            <a:r>
              <a:rPr kumimoji="0" lang="en-US" altLang="fa-IR"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Ethiopia; in Bolivia and </a:t>
            </a:r>
            <a:r>
              <a:rPr kumimoji="0" lang="en-US" altLang="fa-IR"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mountainous </a:t>
            </a:r>
            <a:r>
              <a:rPr kumimoji="0" lang="en-US" altLang="fa-IR"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areas of Ecuador; scattered </a:t>
            </a:r>
            <a:endParaRPr kumimoji="0" lang="en-US" altLang="fa-IR"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a:p>
            <a:pPr marL="628650" marR="0" lvl="0" indent="-628650" algn="l" defTabSz="914400" rtl="0" eaLnBrk="0" fontAlgn="base" latinLnBrk="0" hangingPunct="0">
              <a:lnSpc>
                <a:spcPct val="100000"/>
              </a:lnSpc>
              <a:spcBef>
                <a:spcPct val="0"/>
              </a:spcBef>
              <a:spcAft>
                <a:spcPct val="0"/>
              </a:spcAft>
              <a:buClrTx/>
              <a:buSzTx/>
              <a:buFontTx/>
              <a:buNone/>
              <a:tabLst/>
              <a:defRPr/>
            </a:pPr>
            <a:r>
              <a:rPr kumimoji="0" lang="en-US" altLang="fa-IR" sz="3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elsewhere in Africa, Europe, Asia, and Central </a:t>
            </a:r>
            <a:r>
              <a:rPr kumimoji="0" lang="en-US" altLang="fa-IR"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South America</a:t>
            </a:r>
          </a:p>
          <a:p>
            <a:pPr marL="628650" marR="0" lvl="0" indent="-628650" algn="l" defTabSz="914400" rtl="0" eaLnBrk="0" fontAlgn="base" latinLnBrk="0" hangingPunct="0">
              <a:lnSpc>
                <a:spcPct val="100000"/>
              </a:lnSpc>
              <a:spcBef>
                <a:spcPct val="0"/>
              </a:spcBef>
              <a:spcAft>
                <a:spcPct val="0"/>
              </a:spcAft>
              <a:buClrTx/>
              <a:buSzTx/>
              <a:buFontTx/>
              <a:buNone/>
              <a:tabLst/>
              <a:defRPr/>
            </a:pPr>
            <a:endParaRPr kumimoji="0" lang="en-US" altLang="fa-IR" sz="1000" b="0" i="0" u="none" strike="noStrike" kern="1200" cap="none" spc="0" normalizeH="0" baseline="0" noProof="0" dirty="0">
              <a:ln>
                <a:noFill/>
              </a:ln>
              <a:solidFill>
                <a:srgbClr val="009999"/>
              </a:solidFill>
              <a:effectLst/>
              <a:uLnTx/>
              <a:uFillTx/>
              <a:latin typeface="Arial" panose="020B0604020202020204" pitchFamily="34" charset="0"/>
              <a:ea typeface="+mn-ea"/>
              <a:cs typeface="Arial" panose="020B0604020202020204" pitchFamily="34" charset="0"/>
            </a:endParaRPr>
          </a:p>
          <a:p>
            <a:pPr marL="628650" marR="0" lvl="0" indent="-628650" algn="l" defTabSz="914400" rtl="0" eaLnBrk="0" fontAlgn="base" latinLnBrk="0" hangingPunct="0">
              <a:lnSpc>
                <a:spcPct val="100000"/>
              </a:lnSpc>
              <a:spcBef>
                <a:spcPct val="0"/>
              </a:spcBef>
              <a:spcAft>
                <a:spcPct val="0"/>
              </a:spcAft>
              <a:buClrTx/>
              <a:buSzTx/>
              <a:buFontTx/>
              <a:buAutoNum type="arabicPeriod" startAt="3"/>
              <a:tabLst/>
              <a:defRPr/>
            </a:pPr>
            <a:r>
              <a:rPr kumimoji="0" lang="en-US" altLang="fa-IR" sz="3200" b="0" i="0" u="none" strike="noStrike" kern="1200" cap="none" spc="0" normalizeH="0" baseline="0" noProof="0" dirty="0" smtClean="0">
                <a:ln>
                  <a:noFill/>
                </a:ln>
                <a:solidFill>
                  <a:srgbClr val="FF9900"/>
                </a:solidFill>
                <a:effectLst/>
                <a:uLnTx/>
                <a:uFillTx/>
                <a:latin typeface="Arial" panose="020B0604020202020204" pitchFamily="34" charset="0"/>
                <a:ea typeface="+mn-ea"/>
                <a:cs typeface="Arial" panose="020B0604020202020204" pitchFamily="34" charset="0"/>
              </a:rPr>
              <a:t>Vector </a:t>
            </a:r>
            <a:r>
              <a:rPr kumimoji="0" lang="en-US" altLang="fa-IR" sz="3200" b="0"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 </a:t>
            </a:r>
            <a:r>
              <a:rPr kumimoji="0" lang="en-US" altLang="fa-IR" sz="3200" b="0" i="1" u="none" strike="noStrike" kern="1200" cap="none" spc="0" normalizeH="0" baseline="0" noProof="0" dirty="0" err="1">
                <a:ln>
                  <a:noFill/>
                </a:ln>
                <a:solidFill>
                  <a:srgbClr val="FF9900"/>
                </a:solidFill>
                <a:effectLst/>
                <a:uLnTx/>
                <a:uFillTx/>
                <a:latin typeface="Arial" panose="020B0604020202020204" pitchFamily="34" charset="0"/>
                <a:ea typeface="+mn-ea"/>
                <a:cs typeface="Arial" panose="020B0604020202020204" pitchFamily="34" charset="0"/>
              </a:rPr>
              <a:t>Pediculus</a:t>
            </a:r>
            <a:r>
              <a:rPr kumimoji="0" lang="en-US" altLang="fa-IR" sz="3200" b="0" i="1"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rPr>
              <a:t> </a:t>
            </a:r>
            <a:r>
              <a:rPr kumimoji="0" lang="en-US" altLang="fa-IR" sz="3200" b="0" i="1" u="none" strike="noStrike" kern="1200" cap="none" spc="0" normalizeH="0" baseline="0" noProof="0" dirty="0" err="1" smtClean="0">
                <a:ln>
                  <a:noFill/>
                </a:ln>
                <a:solidFill>
                  <a:srgbClr val="FF9900"/>
                </a:solidFill>
                <a:effectLst/>
                <a:uLnTx/>
                <a:uFillTx/>
                <a:latin typeface="Arial" panose="020B0604020202020204" pitchFamily="34" charset="0"/>
                <a:ea typeface="+mn-ea"/>
                <a:cs typeface="Arial" panose="020B0604020202020204" pitchFamily="34" charset="0"/>
              </a:rPr>
              <a:t>humanus</a:t>
            </a:r>
            <a:endParaRPr kumimoji="0" lang="en-US" altLang="fa-IR" sz="3200" b="0" i="1" u="none" strike="noStrike" kern="1200" cap="none" spc="0" normalizeH="0" baseline="0" noProof="0" dirty="0" smtClean="0">
              <a:ln>
                <a:noFill/>
              </a:ln>
              <a:solidFill>
                <a:srgbClr val="FF9900"/>
              </a:solidFill>
              <a:effectLst/>
              <a:uLnTx/>
              <a:uFillTx/>
              <a:latin typeface="Arial" panose="020B0604020202020204" pitchFamily="34" charset="0"/>
              <a:ea typeface="+mn-ea"/>
              <a:cs typeface="Arial" panose="020B0604020202020204" pitchFamily="34" charset="0"/>
            </a:endParaRPr>
          </a:p>
          <a:p>
            <a:pPr marL="628650" marR="0" lvl="0" indent="-628650" algn="l" defTabSz="914400" rtl="0" eaLnBrk="0" fontAlgn="base" latinLnBrk="0" hangingPunct="0">
              <a:lnSpc>
                <a:spcPct val="100000"/>
              </a:lnSpc>
              <a:spcBef>
                <a:spcPct val="0"/>
              </a:spcBef>
              <a:spcAft>
                <a:spcPct val="0"/>
              </a:spcAft>
              <a:buClrTx/>
              <a:buSzTx/>
              <a:buFontTx/>
              <a:buAutoNum type="arabicPeriod" startAt="3"/>
              <a:tabLst/>
              <a:defRPr/>
            </a:pPr>
            <a:endParaRPr kumimoji="0" lang="en-US" altLang="fa-IR" sz="3200" b="0" i="1"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333399"/>
                </a:solidFill>
                <a:effectLst/>
                <a:uLnTx/>
                <a:uFillTx/>
                <a:latin typeface="Arial"/>
                <a:ea typeface="+mn-ea"/>
                <a:cs typeface="Arial"/>
              </a:rPr>
              <a:t>Brill </a:t>
            </a:r>
            <a:r>
              <a:rPr kumimoji="0" lang="en-US" altLang="en-US" sz="3200" b="1" i="0" u="none" strike="noStrike" kern="0" cap="none" spc="0" normalizeH="0" baseline="0" noProof="0" dirty="0" err="1">
                <a:ln>
                  <a:noFill/>
                </a:ln>
                <a:solidFill>
                  <a:srgbClr val="333399"/>
                </a:solidFill>
                <a:effectLst/>
                <a:uLnTx/>
                <a:uFillTx/>
                <a:latin typeface="Arial"/>
                <a:ea typeface="+mn-ea"/>
                <a:cs typeface="Arial"/>
              </a:rPr>
              <a:t>zinsser</a:t>
            </a:r>
            <a:r>
              <a:rPr kumimoji="0" lang="en-US" altLang="en-US" sz="3200" b="1" i="0" u="none" strike="noStrike" kern="0" cap="none" spc="0" normalizeH="0" baseline="0" noProof="0" dirty="0">
                <a:ln>
                  <a:noFill/>
                </a:ln>
                <a:solidFill>
                  <a:srgbClr val="333399"/>
                </a:solidFill>
                <a:effectLst/>
                <a:uLnTx/>
                <a:uFillTx/>
                <a:latin typeface="Arial"/>
                <a:ea typeface="+mn-ea"/>
                <a:cs typeface="Arial"/>
              </a:rPr>
              <a:t> disease</a:t>
            </a:r>
          </a:p>
          <a:p>
            <a:pPr marL="628650" marR="0" lvl="0" indent="-628650" algn="l" defTabSz="914400" rtl="0" eaLnBrk="0" fontAlgn="base" latinLnBrk="0" hangingPunct="0">
              <a:lnSpc>
                <a:spcPct val="100000"/>
              </a:lnSpc>
              <a:spcBef>
                <a:spcPct val="0"/>
              </a:spcBef>
              <a:spcAft>
                <a:spcPct val="0"/>
              </a:spcAft>
              <a:buClrTx/>
              <a:buSzTx/>
              <a:buFontTx/>
              <a:buAutoNum type="arabicPeriod" startAt="3"/>
              <a:tabLst/>
              <a:defRPr/>
            </a:pPr>
            <a:endParaRPr kumimoji="0" lang="en-US" altLang="fa-IR" sz="3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29222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9" y="0"/>
            <a:ext cx="9102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8895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169817" y="838201"/>
            <a:ext cx="11286309" cy="592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993300"/>
                </a:solidFill>
                <a:effectLst/>
                <a:uLnTx/>
                <a:uFillTx/>
                <a:latin typeface="Arial"/>
                <a:ea typeface="+mn-ea"/>
                <a:cs typeface="Arial"/>
              </a:rPr>
              <a:t>Trench Fever</a:t>
            </a:r>
            <a:r>
              <a:rPr kumimoji="0" lang="en-US" altLang="en-US" sz="1800" b="1" i="0" u="none" strike="noStrike" kern="1200" cap="none" spc="0" normalizeH="0" baseline="0" noProof="0" dirty="0">
                <a:ln>
                  <a:noFill/>
                </a:ln>
                <a:solidFill>
                  <a:srgbClr val="333399"/>
                </a:solidFill>
                <a:effectLst/>
                <a:uLnTx/>
                <a:uFillTx/>
                <a:latin typeface="Arial"/>
                <a:ea typeface="+mn-ea"/>
                <a:cs typeface="Arial"/>
              </a:rPr>
              <a:t>(</a:t>
            </a:r>
            <a:r>
              <a:rPr kumimoji="0" lang="en-US" altLang="en-US" sz="1800" b="1" i="0" u="none" strike="noStrike" kern="1200" cap="none" spc="0" normalizeH="0" baseline="0" noProof="0" dirty="0" err="1">
                <a:ln>
                  <a:noFill/>
                </a:ln>
                <a:solidFill>
                  <a:srgbClr val="333399"/>
                </a:solidFill>
                <a:effectLst/>
                <a:uLnTx/>
                <a:uFillTx/>
                <a:latin typeface="Arial"/>
                <a:ea typeface="+mn-ea"/>
                <a:cs typeface="Arial"/>
              </a:rPr>
              <a:t>Volhyni</a:t>
            </a:r>
            <a:r>
              <a:rPr kumimoji="0" lang="en-US" altLang="en-US" sz="1800" b="1" i="0" u="none" strike="noStrike" kern="1200" cap="none" spc="0" normalizeH="0" baseline="0" noProof="0" dirty="0">
                <a:ln>
                  <a:noFill/>
                </a:ln>
                <a:solidFill>
                  <a:srgbClr val="333399"/>
                </a:solidFill>
                <a:effectLst/>
                <a:uLnTx/>
                <a:uFillTx/>
                <a:latin typeface="Arial"/>
                <a:ea typeface="+mn-ea"/>
                <a:cs typeface="Arial"/>
              </a:rPr>
              <a:t> disease)</a:t>
            </a:r>
            <a:br>
              <a:rPr kumimoji="0" lang="en-US" altLang="en-US" sz="1800" b="1" i="0" u="none" strike="noStrike" kern="1200" cap="none" spc="0" normalizeH="0" baseline="0" noProof="0" dirty="0">
                <a:ln>
                  <a:noFill/>
                </a:ln>
                <a:solidFill>
                  <a:srgbClr val="333399"/>
                </a:solidFill>
                <a:effectLst/>
                <a:uLnTx/>
                <a:uFillTx/>
                <a:latin typeface="Arial"/>
                <a:ea typeface="+mn-ea"/>
                <a:cs typeface="Arial"/>
              </a:rPr>
            </a:br>
            <a:endParaRPr kumimoji="0" lang="en-US" altLang="en-US" sz="900" b="0" i="0" u="none" strike="noStrike" kern="1200" cap="none" spc="0" normalizeH="0" baseline="0" noProof="0" dirty="0">
              <a:ln>
                <a:noFill/>
              </a:ln>
              <a:solidFill>
                <a:srgbClr val="993300"/>
              </a:solidFill>
              <a:effectLst/>
              <a:uLnTx/>
              <a:uFillTx/>
              <a:latin typeface="Arial"/>
              <a:ea typeface="+mn-ea"/>
              <a:cs typeface="Arial"/>
            </a:endParaRPr>
          </a:p>
          <a:p>
            <a:pPr marL="514350" marR="0" lvl="0" indent="-514350" algn="l" defTabSz="914400" rtl="0" eaLnBrk="0" fontAlgn="base" latinLnBrk="0" hangingPunct="0">
              <a:lnSpc>
                <a:spcPct val="100000"/>
              </a:lnSpc>
              <a:spcBef>
                <a:spcPct val="0"/>
              </a:spcBef>
              <a:spcAft>
                <a:spcPct val="0"/>
              </a:spcAft>
              <a:buClrTx/>
              <a:buSzTx/>
              <a:buFontTx/>
              <a:buNone/>
              <a:tabLst/>
              <a:defRPr/>
            </a:pPr>
            <a:endParaRPr kumimoji="0" lang="en-US" altLang="fa-IR" sz="24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None/>
              <a:tabLst/>
              <a:defRPr/>
            </a:pPr>
            <a:endParaRPr kumimoji="0" lang="en-US" altLang="fa-IR" sz="1000" b="1" i="0" u="none" strike="noStrike" kern="1200" cap="none" spc="0" normalizeH="0" baseline="0" noProof="0" dirty="0">
              <a:ln>
                <a:noFill/>
              </a:ln>
              <a:solidFill>
                <a:srgbClr val="FF9900"/>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1.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Pathogen</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 </a:t>
            </a:r>
            <a:r>
              <a:rPr kumimoji="0" lang="en-US" altLang="fa-IR" sz="3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Rickettsia (</a:t>
            </a:r>
            <a:r>
              <a:rPr kumimoji="0" lang="en-US" altLang="fa-IR" sz="36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Rochalimaea</a:t>
            </a:r>
            <a:r>
              <a:rPr kumimoji="0" lang="en-US" altLang="fa-IR" sz="3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fa-IR" sz="36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quintana</a:t>
            </a:r>
            <a:r>
              <a:rPr kumimoji="0" lang="en-US" altLang="fa-IR"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(bacteria)</a:t>
            </a:r>
          </a:p>
          <a:p>
            <a:pPr marL="514350" marR="0" lvl="0" indent="-51435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2.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Worldwide distribution</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but local foci</a:t>
            </a:r>
          </a:p>
          <a:p>
            <a:pPr marL="514350" marR="0" lvl="0" indent="-51435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3.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Vector</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 </a:t>
            </a:r>
            <a:r>
              <a:rPr kumimoji="0" lang="en-US" altLang="fa-IR" sz="3600" b="1" i="1"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Pediculus</a:t>
            </a:r>
            <a:r>
              <a:rPr kumimoji="0" lang="en-US" altLang="fa-IR" sz="3600" b="1" i="1"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US" altLang="fa-IR" sz="3600" b="1" i="1"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humanus</a:t>
            </a:r>
            <a:endPar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smtClean="0">
                <a:ln>
                  <a:noFill/>
                </a:ln>
                <a:solidFill>
                  <a:srgbClr val="3333FF"/>
                </a:solidFill>
                <a:effectLst/>
                <a:uLnTx/>
                <a:uFillTx/>
                <a:latin typeface="Arial" panose="020B0604020202020204" pitchFamily="34" charset="0"/>
                <a:ea typeface="+mn-ea"/>
                <a:cs typeface="Arial" panose="020B0604020202020204" pitchFamily="34" charset="0"/>
              </a:rPr>
              <a:t>4.  </a:t>
            </a:r>
            <a:r>
              <a:rPr kumimoji="0" lang="en-US" altLang="fa-IR" sz="3600" b="1" i="0" u="sng" strike="noStrike" kern="1200" cap="none" spc="0" normalizeH="0" baseline="0" noProof="0" dirty="0" smtClean="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Transmission</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through feces or body contents of crushed louse</a:t>
            </a:r>
          </a:p>
          <a:p>
            <a:pPr marL="514350" marR="0" lvl="0" indent="-51435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smtClean="0">
                <a:ln>
                  <a:noFill/>
                </a:ln>
                <a:solidFill>
                  <a:srgbClr val="3333FF"/>
                </a:solidFill>
                <a:effectLst/>
                <a:uLnTx/>
                <a:uFillTx/>
                <a:latin typeface="Arial" panose="020B0604020202020204" pitchFamily="34" charset="0"/>
                <a:ea typeface="+mn-ea"/>
                <a:cs typeface="Arial" panose="020B0604020202020204" pitchFamily="34" charset="0"/>
              </a:rPr>
              <a:t>6.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Reservoir is human</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occurs under </a:t>
            </a:r>
            <a:r>
              <a:rPr kumimoji="0" lang="en-US" altLang="fa-IR" sz="3600" b="1" i="0"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conditons</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similar to epidemic typhus</a:t>
            </a:r>
          </a:p>
        </p:txBody>
      </p:sp>
    </p:spTree>
    <p:extLst>
      <p:ext uri="{BB962C8B-B14F-4D97-AF65-F5344CB8AC3E}">
        <p14:creationId xmlns:p14="http://schemas.microsoft.com/office/powerpoint/2010/main" val="5125071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195942" y="624840"/>
            <a:ext cx="11782697" cy="547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altLang="fa-IR" sz="44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rPr>
              <a:t>Epidemic Relapsing Fever</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altLang="fa-IR" sz="44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endParaRPr kumimoji="0" lang="en-US" altLang="fa-IR" sz="1000" b="0"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1.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Pathogen</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 </a:t>
            </a:r>
            <a:r>
              <a:rPr kumimoji="0" lang="en-US" altLang="fa-IR" sz="36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Borrelia</a:t>
            </a:r>
            <a:r>
              <a:rPr kumimoji="0" lang="en-US" altLang="fa-IR" sz="3600" b="1"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fa-IR" sz="3600" b="1" i="1"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recurrentis</a:t>
            </a:r>
            <a:endParaRPr kumimoji="0" lang="en-US" altLang="fa-IR"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2.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Africa</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especially Ethiopia; only scattered foci and sporadic occurrence elsewhere, epidemics in Europe during WWI and WWII</a:t>
            </a:r>
          </a:p>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3.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Vector</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 </a:t>
            </a:r>
            <a:r>
              <a:rPr kumimoji="0" lang="en-US" altLang="fa-IR" sz="3600" b="1" i="1"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Pediculus</a:t>
            </a:r>
            <a:r>
              <a:rPr kumimoji="0" lang="en-US" altLang="fa-IR" sz="3600" b="1" i="1"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a:t>
            </a:r>
            <a:r>
              <a:rPr kumimoji="0" lang="en-US" altLang="fa-IR" sz="3600" b="1" i="1" u="none" strike="noStrike" kern="1200" cap="none" spc="0" normalizeH="0" baseline="0" noProof="0" dirty="0" err="1">
                <a:ln>
                  <a:noFill/>
                </a:ln>
                <a:solidFill>
                  <a:srgbClr val="3333FF"/>
                </a:solidFill>
                <a:effectLst/>
                <a:uLnTx/>
                <a:uFillTx/>
                <a:latin typeface="Arial" panose="020B0604020202020204" pitchFamily="34" charset="0"/>
                <a:ea typeface="+mn-ea"/>
                <a:cs typeface="Arial" panose="020B0604020202020204" pitchFamily="34" charset="0"/>
              </a:rPr>
              <a:t>humanus</a:t>
            </a:r>
            <a:endPar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None/>
              <a:tabLst/>
              <a:defRPr/>
            </a:pP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4.   </a:t>
            </a:r>
            <a:r>
              <a:rPr kumimoji="0" lang="en-US" altLang="fa-IR" sz="3600" b="1" i="0" u="sng"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Transmission</a:t>
            </a:r>
            <a:r>
              <a:rPr kumimoji="0" lang="en-US" altLang="fa-IR" sz="3600" b="1" i="0" u="none" strike="noStrike" kern="120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rPr>
              <a:t> to human by crushing infected louse</a:t>
            </a:r>
          </a:p>
        </p:txBody>
      </p:sp>
    </p:spTree>
    <p:extLst>
      <p:ext uri="{BB962C8B-B14F-4D97-AF65-F5344CB8AC3E}">
        <p14:creationId xmlns:p14="http://schemas.microsoft.com/office/powerpoint/2010/main" val="3838857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274639"/>
            <a:ext cx="8229600" cy="777875"/>
          </a:xfrm>
        </p:spPr>
        <p:txBody>
          <a:bodyPr/>
          <a:lstStyle/>
          <a:p>
            <a:pPr eaLnBrk="1" hangingPunct="1"/>
            <a:r>
              <a:rPr lang="en-US" altLang="en-US" sz="3600" b="1">
                <a:solidFill>
                  <a:srgbClr val="FF00FF"/>
                </a:solidFill>
              </a:rPr>
              <a:t>Why is Entomology important to we</a:t>
            </a:r>
          </a:p>
        </p:txBody>
      </p:sp>
      <p:sp>
        <p:nvSpPr>
          <p:cNvPr id="50179" name="Rectangle 3"/>
          <p:cNvSpPr>
            <a:spLocks noGrp="1" noChangeArrowheads="1"/>
          </p:cNvSpPr>
          <p:nvPr>
            <p:ph type="body" idx="1"/>
          </p:nvPr>
        </p:nvSpPr>
        <p:spPr>
          <a:xfrm>
            <a:off x="627017" y="1341438"/>
            <a:ext cx="11351623" cy="5516562"/>
          </a:xfrm>
        </p:spPr>
        <p:txBody>
          <a:bodyPr/>
          <a:lstStyle/>
          <a:p>
            <a:pPr eaLnBrk="1" hangingPunct="1"/>
            <a:r>
              <a:rPr lang="en-US" altLang="en-US" b="1" dirty="0" smtClean="0"/>
              <a:t>About one third of the world's crop production depends directly or </a:t>
            </a:r>
            <a:r>
              <a:rPr lang="en-US" altLang="en-US" b="1" dirty="0" smtClean="0">
                <a:solidFill>
                  <a:srgbClr val="009900"/>
                </a:solidFill>
              </a:rPr>
              <a:t>indirectly</a:t>
            </a:r>
            <a:r>
              <a:rPr lang="en-US" altLang="en-US" b="1" dirty="0" smtClean="0"/>
              <a:t> on pollination by insects.</a:t>
            </a:r>
            <a:endParaRPr lang="fa-IR" altLang="en-US" b="1" dirty="0" smtClean="0"/>
          </a:p>
          <a:p>
            <a:pPr eaLnBrk="1" hangingPunct="1"/>
            <a:endParaRPr lang="en-US" altLang="en-US" b="1" dirty="0" smtClean="0"/>
          </a:p>
          <a:p>
            <a:pPr eaLnBrk="1" hangingPunct="1"/>
            <a:r>
              <a:rPr lang="en-US" altLang="en-US" b="1" dirty="0" smtClean="0"/>
              <a:t> </a:t>
            </a:r>
            <a:r>
              <a:rPr lang="en-US" altLang="en-US" b="1" dirty="0" smtClean="0">
                <a:solidFill>
                  <a:srgbClr val="009900"/>
                </a:solidFill>
              </a:rPr>
              <a:t>The overall value of pollination in the world, most of it by insects, has been estimated at about $117 billion per year . </a:t>
            </a:r>
          </a:p>
          <a:p>
            <a:pPr eaLnBrk="1" hangingPunct="1"/>
            <a:r>
              <a:rPr lang="en-US" altLang="en-US" b="1" dirty="0" smtClean="0"/>
              <a:t>The overall value of natural biological control, again mostly by insects, is over $400 billion per year .</a:t>
            </a:r>
          </a:p>
        </p:txBody>
      </p:sp>
    </p:spTree>
    <p:extLst>
      <p:ext uri="{BB962C8B-B14F-4D97-AF65-F5344CB8AC3E}">
        <p14:creationId xmlns:p14="http://schemas.microsoft.com/office/powerpoint/2010/main" val="7210003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992313" y="404813"/>
            <a:ext cx="8229600" cy="201612"/>
          </a:xfrm>
        </p:spPr>
        <p:txBody>
          <a:bodyPr/>
          <a:lstStyle/>
          <a:p>
            <a:pPr eaLnBrk="1" hangingPunct="1"/>
            <a:r>
              <a:rPr lang="en-US" altLang="en-US" sz="4000" b="1">
                <a:solidFill>
                  <a:schemeClr val="accent2"/>
                </a:solidFill>
              </a:rPr>
              <a:t>Nuisance(Pediculosis)</a:t>
            </a:r>
            <a:br>
              <a:rPr lang="en-US" altLang="en-US" sz="4000" b="1">
                <a:solidFill>
                  <a:schemeClr val="accent2"/>
                </a:solidFill>
              </a:rPr>
            </a:br>
            <a:endParaRPr lang="en-US" altLang="en-US" sz="4000" b="1">
              <a:solidFill>
                <a:schemeClr val="accent2"/>
              </a:solidFill>
            </a:endParaRPr>
          </a:p>
        </p:txBody>
      </p:sp>
      <p:sp>
        <p:nvSpPr>
          <p:cNvPr id="382979" name="Rectangle 3"/>
          <p:cNvSpPr>
            <a:spLocks noGrp="1" noChangeArrowheads="1"/>
          </p:cNvSpPr>
          <p:nvPr>
            <p:ph type="body" idx="1"/>
          </p:nvPr>
        </p:nvSpPr>
        <p:spPr>
          <a:xfrm>
            <a:off x="1524000" y="549276"/>
            <a:ext cx="9144000" cy="6308725"/>
          </a:xfrm>
        </p:spPr>
        <p:txBody>
          <a:bodyPr/>
          <a:lstStyle/>
          <a:p>
            <a:pPr eaLnBrk="1" hangingPunct="1">
              <a:lnSpc>
                <a:spcPct val="90000"/>
              </a:lnSpc>
            </a:pPr>
            <a:r>
              <a:rPr lang="en-US" altLang="en-US" smtClean="0"/>
              <a:t>Only the </a:t>
            </a:r>
            <a:r>
              <a:rPr lang="en-US" altLang="en-US" sz="3600" b="1">
                <a:solidFill>
                  <a:schemeClr val="accent2"/>
                </a:solidFill>
              </a:rPr>
              <a:t>body louse</a:t>
            </a:r>
            <a:r>
              <a:rPr lang="en-US" altLang="en-US" smtClean="0"/>
              <a:t> is a vector of human diseases and It transmits:</a:t>
            </a:r>
          </a:p>
          <a:p>
            <a:pPr eaLnBrk="1" hangingPunct="1">
              <a:lnSpc>
                <a:spcPct val="90000"/>
              </a:lnSpc>
            </a:pPr>
            <a:r>
              <a:rPr lang="en-US" altLang="en-US" sz="4000" b="1">
                <a:solidFill>
                  <a:srgbClr val="FF0000"/>
                </a:solidFill>
              </a:rPr>
              <a:t>Typhus fever</a:t>
            </a:r>
            <a:r>
              <a:rPr lang="en-US" altLang="en-US" sz="2400" b="1">
                <a:solidFill>
                  <a:schemeClr val="accent2"/>
                </a:solidFill>
              </a:rPr>
              <a:t>( Exanthematic or Epidemic Typhus)</a:t>
            </a:r>
          </a:p>
          <a:p>
            <a:pPr eaLnBrk="1" hangingPunct="1">
              <a:lnSpc>
                <a:spcPct val="90000"/>
              </a:lnSpc>
            </a:pPr>
            <a:r>
              <a:rPr lang="en-US" altLang="en-US" sz="3600" b="1">
                <a:solidFill>
                  <a:srgbClr val="FF0000"/>
                </a:solidFill>
              </a:rPr>
              <a:t>Relapsing fever</a:t>
            </a:r>
            <a:r>
              <a:rPr lang="en-US" altLang="en-US" sz="4000" b="1">
                <a:solidFill>
                  <a:srgbClr val="FF0000"/>
                </a:solidFill>
              </a:rPr>
              <a:t> </a:t>
            </a:r>
            <a:r>
              <a:rPr lang="en-US" altLang="en-US" sz="2400" b="1">
                <a:solidFill>
                  <a:schemeClr val="accent2"/>
                </a:solidFill>
              </a:rPr>
              <a:t>(</a:t>
            </a:r>
            <a:r>
              <a:rPr lang="en-US" altLang="en-US" sz="4000" b="1">
                <a:solidFill>
                  <a:schemeClr val="accent2"/>
                </a:solidFill>
              </a:rPr>
              <a:t> </a:t>
            </a:r>
            <a:r>
              <a:rPr lang="en-US" altLang="en-US" sz="2400" b="1">
                <a:solidFill>
                  <a:schemeClr val="accent2"/>
                </a:solidFill>
              </a:rPr>
              <a:t>Epidemic</a:t>
            </a:r>
            <a:r>
              <a:rPr lang="en-US" altLang="en-US" sz="4000" b="1">
                <a:solidFill>
                  <a:schemeClr val="accent2"/>
                </a:solidFill>
              </a:rPr>
              <a:t>  </a:t>
            </a:r>
            <a:r>
              <a:rPr lang="en-US" altLang="en-US" sz="2400" b="1">
                <a:solidFill>
                  <a:schemeClr val="accent2"/>
                </a:solidFill>
              </a:rPr>
              <a:t>relapsing fever )</a:t>
            </a:r>
            <a:r>
              <a:rPr lang="en-US" altLang="en-US" sz="2400" b="1"/>
              <a:t> </a:t>
            </a:r>
            <a:endParaRPr lang="en-US" altLang="en-US" sz="4000" b="1">
              <a:solidFill>
                <a:srgbClr val="FF0000"/>
              </a:solidFill>
            </a:endParaRPr>
          </a:p>
          <a:p>
            <a:pPr eaLnBrk="1" hangingPunct="1">
              <a:lnSpc>
                <a:spcPct val="90000"/>
              </a:lnSpc>
            </a:pPr>
            <a:r>
              <a:rPr lang="en-US" altLang="en-US" sz="4000" b="1">
                <a:solidFill>
                  <a:srgbClr val="FF0000"/>
                </a:solidFill>
              </a:rPr>
              <a:t>Trench fever </a:t>
            </a:r>
            <a:r>
              <a:rPr lang="en-US" altLang="en-US" sz="2400" b="1">
                <a:solidFill>
                  <a:schemeClr val="accent2"/>
                </a:solidFill>
              </a:rPr>
              <a:t>(Volhyni disease)</a:t>
            </a:r>
            <a:br>
              <a:rPr lang="en-US" altLang="en-US" sz="2400" b="1">
                <a:solidFill>
                  <a:schemeClr val="accent2"/>
                </a:solidFill>
              </a:rPr>
            </a:br>
            <a:endParaRPr lang="en-US" altLang="en-US" sz="2400" b="1">
              <a:solidFill>
                <a:schemeClr val="accent2"/>
              </a:solidFill>
            </a:endParaRPr>
          </a:p>
          <a:p>
            <a:pPr eaLnBrk="1" hangingPunct="1">
              <a:lnSpc>
                <a:spcPct val="90000"/>
              </a:lnSpc>
            </a:pPr>
            <a:r>
              <a:rPr lang="en-US" altLang="en-US" b="1" smtClean="0">
                <a:solidFill>
                  <a:srgbClr val="990000"/>
                </a:solidFill>
              </a:rPr>
              <a:t>Lice feed several times a day and heavy infestations can cause intense irritation and severe itching.</a:t>
            </a:r>
            <a:r>
              <a:rPr lang="en-US" altLang="en-US" smtClean="0"/>
              <a:t> </a:t>
            </a:r>
          </a:p>
          <a:p>
            <a:pPr eaLnBrk="1" hangingPunct="1">
              <a:lnSpc>
                <a:spcPct val="90000"/>
              </a:lnSpc>
            </a:pPr>
            <a:r>
              <a:rPr lang="en-US" altLang="en-US" b="1" smtClean="0">
                <a:solidFill>
                  <a:schemeClr val="accent2"/>
                </a:solidFill>
              </a:rPr>
              <a:t>Toxic reactions to the saliva injected into the skin may lead to weariness and a general feeling of illness.</a:t>
            </a:r>
          </a:p>
        </p:txBody>
      </p:sp>
    </p:spTree>
    <p:extLst>
      <p:ext uri="{BB962C8B-B14F-4D97-AF65-F5344CB8AC3E}">
        <p14:creationId xmlns:p14="http://schemas.microsoft.com/office/powerpoint/2010/main" val="13099031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4524192" y="0"/>
            <a:ext cx="328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sng" strike="noStrike" kern="1200" cap="none" spc="0" normalizeH="0" baseline="0" noProof="0" dirty="0">
                <a:ln>
                  <a:noFill/>
                </a:ln>
                <a:solidFill>
                  <a:srgbClr val="993300"/>
                </a:solidFill>
                <a:effectLst/>
                <a:uLnTx/>
                <a:uFillTx/>
                <a:latin typeface="Arial" panose="020B0604020202020204" pitchFamily="34" charset="0"/>
                <a:ea typeface="+mn-ea"/>
                <a:cs typeface="Arial" panose="020B0604020202020204" pitchFamily="34" charset="0"/>
              </a:rPr>
              <a:t>Louse Control</a:t>
            </a:r>
            <a:endParaRPr kumimoji="0" lang="en-US" altLang="en-US" sz="3200" b="0" i="0" u="sng" strike="noStrike" kern="1200" cap="none" spc="0" normalizeH="0" baseline="0" noProof="0" dirty="0">
              <a:ln>
                <a:noFill/>
              </a:ln>
              <a:solidFill>
                <a:srgbClr val="993300"/>
              </a:solidFill>
              <a:effectLst/>
              <a:uLnTx/>
              <a:uFillTx/>
              <a:latin typeface="Times New Roman" panose="02020603050405020304" pitchFamily="18" charset="0"/>
              <a:ea typeface="+mn-ea"/>
              <a:cs typeface="Arial" panose="020B0604020202020204" pitchFamily="34" charset="0"/>
            </a:endParaRPr>
          </a:p>
        </p:txBody>
      </p:sp>
      <p:sp>
        <p:nvSpPr>
          <p:cNvPr id="408579" name="Rectangle 3"/>
          <p:cNvSpPr>
            <a:spLocks noChangeArrowheads="1"/>
          </p:cNvSpPr>
          <p:nvPr/>
        </p:nvSpPr>
        <p:spPr bwMode="auto">
          <a:xfrm>
            <a:off x="365760" y="1143001"/>
            <a:ext cx="11652069" cy="489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Body Lice</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 change and wash clothing in water hotter than 60C. </a:t>
            </a:r>
            <a:endParaRPr kumimoji="0" lang="fa-IR"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In epidemic situations, 10% DDT in talc dusted on between body and underclothes </a:t>
            </a:r>
            <a:endParaRPr kumimoji="0" lang="fa-IR"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other insecticides – 1% malathion, 2% </a:t>
            </a:r>
            <a:r>
              <a:rPr kumimoji="0" lang="en-US" altLang="en-US" sz="2400" b="1" i="0" u="none" strike="noStrike" kern="1200" cap="none" spc="0" normalizeH="0" baseline="0" noProof="0" dirty="0" err="1">
                <a:ln>
                  <a:noFill/>
                </a:ln>
                <a:solidFill>
                  <a:srgbClr val="333399"/>
                </a:solidFill>
                <a:effectLst/>
                <a:uLnTx/>
                <a:uFillTx/>
                <a:latin typeface="Arial" panose="020B0604020202020204" pitchFamily="34" charset="0"/>
                <a:ea typeface="+mn-ea"/>
                <a:cs typeface="Arial" panose="020B0604020202020204" pitchFamily="34" charset="0"/>
              </a:rPr>
              <a:t>temephos</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1% </a:t>
            </a:r>
            <a:r>
              <a:rPr kumimoji="0" lang="en-US" altLang="en-US" sz="2400" b="1" i="0" u="none" strike="noStrike" kern="1200" cap="none" spc="0" normalizeH="0" baseline="0" noProof="0" dirty="0" err="1">
                <a:ln>
                  <a:noFill/>
                </a:ln>
                <a:solidFill>
                  <a:srgbClr val="333399"/>
                </a:solidFill>
                <a:effectLst/>
                <a:uLnTx/>
                <a:uFillTx/>
                <a:latin typeface="Arial" panose="020B0604020202020204" pitchFamily="34" charset="0"/>
                <a:ea typeface="+mn-ea"/>
                <a:cs typeface="Arial" panose="020B0604020202020204" pitchFamily="34" charset="0"/>
              </a:rPr>
              <a:t>propoxur</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0.5% permethrin).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Head Lice</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 soap and water washing for adults and nymphs. Combing to remove nits or shaving head.  Insecticides, but resistance in many areas of the world.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Pubic Lice</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 insecticidal emulsions and lotions. Resistance not as much of a problem. </a:t>
            </a:r>
            <a:endParaRPr kumimoji="0" lang="fa-IR"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1% permethrin – reapply because eggs not killed</a:t>
            </a:r>
            <a:r>
              <a:rPr kumimoji="0" lang="en-US"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a:t>
            </a:r>
            <a:endParaRPr kumimoji="0" lang="fa-IR"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smtClean="0">
                <a:ln>
                  <a:noFill/>
                </a:ln>
                <a:solidFill>
                  <a:srgbClr val="333399"/>
                </a:solidFill>
                <a:effectLst/>
                <a:uLnTx/>
                <a:uFillTx/>
                <a:latin typeface="Arial" panose="020B0604020202020204" pitchFamily="34" charset="0"/>
                <a:ea typeface="+mn-ea"/>
                <a:cs typeface="Arial" panose="020B0604020202020204" pitchFamily="34" charset="0"/>
              </a:rPr>
              <a:t>  </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0.5% malathion – kills eggs too.</a:t>
            </a:r>
          </a:p>
        </p:txBody>
      </p:sp>
    </p:spTree>
    <p:extLst>
      <p:ext uri="{BB962C8B-B14F-4D97-AF65-F5344CB8AC3E}">
        <p14:creationId xmlns:p14="http://schemas.microsoft.com/office/powerpoint/2010/main" val="37306376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body" idx="1"/>
          </p:nvPr>
        </p:nvSpPr>
        <p:spPr>
          <a:xfrm>
            <a:off x="1524000" y="0"/>
            <a:ext cx="9144000" cy="6858000"/>
          </a:xfrm>
        </p:spPr>
        <p:txBody>
          <a:bodyPr/>
          <a:lstStyle/>
          <a:p>
            <a:pPr algn="ctr" eaLnBrk="1" hangingPunct="1">
              <a:lnSpc>
                <a:spcPct val="80000"/>
              </a:lnSpc>
            </a:pPr>
            <a:r>
              <a:rPr lang="en-US" altLang="en-US" sz="3600" b="1" dirty="0">
                <a:solidFill>
                  <a:schemeClr val="accent2"/>
                </a:solidFill>
              </a:rPr>
              <a:t>Order </a:t>
            </a:r>
            <a:r>
              <a:rPr lang="en-US" altLang="en-US" sz="3600" b="1" dirty="0" err="1">
                <a:solidFill>
                  <a:schemeClr val="accent2"/>
                </a:solidFill>
              </a:rPr>
              <a:t>Hemiptera</a:t>
            </a:r>
            <a:r>
              <a:rPr lang="en-US" altLang="en-US" sz="3600" b="1" dirty="0">
                <a:solidFill>
                  <a:schemeClr val="accent2"/>
                </a:solidFill>
              </a:rPr>
              <a:t>- bugs</a:t>
            </a:r>
          </a:p>
          <a:p>
            <a:pPr eaLnBrk="1" hangingPunct="1">
              <a:lnSpc>
                <a:spcPct val="80000"/>
              </a:lnSpc>
            </a:pPr>
            <a:r>
              <a:rPr lang="en-US" altLang="en-US" sz="2400" dirty="0"/>
              <a:t>1)</a:t>
            </a:r>
            <a:r>
              <a:rPr lang="en-US" altLang="en-US" sz="3600" dirty="0"/>
              <a:t> </a:t>
            </a:r>
            <a:r>
              <a:rPr lang="en-US" altLang="en-US" sz="2000" dirty="0"/>
              <a:t>piercing, sucking mouthparts </a:t>
            </a:r>
          </a:p>
          <a:p>
            <a:pPr eaLnBrk="1" hangingPunct="1">
              <a:lnSpc>
                <a:spcPct val="80000"/>
              </a:lnSpc>
            </a:pPr>
            <a:r>
              <a:rPr lang="en-US" altLang="en-US" sz="2000" dirty="0"/>
              <a:t>2) beak originates from the front of the head</a:t>
            </a:r>
          </a:p>
          <a:p>
            <a:pPr eaLnBrk="1" hangingPunct="1">
              <a:lnSpc>
                <a:spcPct val="80000"/>
              </a:lnSpc>
            </a:pPr>
            <a:r>
              <a:rPr lang="en-US" altLang="en-US" sz="2000" dirty="0"/>
              <a:t>3) wings usually membranous in the distal portion but more leathery basally</a:t>
            </a:r>
          </a:p>
          <a:p>
            <a:pPr eaLnBrk="1" hangingPunct="1">
              <a:lnSpc>
                <a:spcPct val="80000"/>
              </a:lnSpc>
            </a:pPr>
            <a:r>
              <a:rPr lang="en-US" altLang="en-US" sz="2400" b="1" dirty="0"/>
              <a:t>Order </a:t>
            </a:r>
            <a:r>
              <a:rPr lang="en-US" altLang="en-US" sz="2400" b="1" dirty="0" err="1"/>
              <a:t>Hemiptera</a:t>
            </a:r>
            <a:r>
              <a:rPr lang="en-US" altLang="en-US" sz="2400" b="1" dirty="0"/>
              <a:t> have  two medical importance families</a:t>
            </a:r>
            <a:r>
              <a:rPr lang="en-US" altLang="en-US" sz="3600" b="1" dirty="0"/>
              <a:t>:</a:t>
            </a:r>
          </a:p>
          <a:p>
            <a:pPr eaLnBrk="1" hangingPunct="1">
              <a:lnSpc>
                <a:spcPct val="80000"/>
              </a:lnSpc>
            </a:pPr>
            <a:r>
              <a:rPr lang="en-US" altLang="en-US" b="1" dirty="0" err="1" smtClean="0">
                <a:solidFill>
                  <a:srgbClr val="FF0000"/>
                </a:solidFill>
              </a:rPr>
              <a:t>Cimicidae:</a:t>
            </a:r>
            <a:r>
              <a:rPr lang="en-US" altLang="en-US" sz="2400" dirty="0" err="1"/>
              <a:t>Two</a:t>
            </a:r>
            <a:r>
              <a:rPr lang="en-US" altLang="en-US" sz="2400" dirty="0"/>
              <a:t> species of bedbug feed on humans:</a:t>
            </a:r>
          </a:p>
          <a:p>
            <a:pPr eaLnBrk="1" hangingPunct="1">
              <a:lnSpc>
                <a:spcPct val="80000"/>
              </a:lnSpc>
            </a:pPr>
            <a:r>
              <a:rPr lang="en-US" altLang="en-US" sz="2400" dirty="0"/>
              <a:t> the </a:t>
            </a:r>
            <a:r>
              <a:rPr lang="en-US" altLang="en-US" sz="2400" b="1" dirty="0"/>
              <a:t>common bedbug </a:t>
            </a:r>
            <a:r>
              <a:rPr lang="en-US" altLang="en-US" sz="2400" b="1" dirty="0">
                <a:solidFill>
                  <a:schemeClr val="accent2"/>
                </a:solidFill>
              </a:rPr>
              <a:t>(</a:t>
            </a:r>
            <a:r>
              <a:rPr lang="en-US" altLang="en-US" sz="2800" b="1" i="1" dirty="0" err="1">
                <a:solidFill>
                  <a:schemeClr val="accent2"/>
                </a:solidFill>
              </a:rPr>
              <a:t>Cimex</a:t>
            </a:r>
            <a:r>
              <a:rPr lang="en-US" altLang="en-US" sz="2800" b="1" i="1" dirty="0">
                <a:solidFill>
                  <a:schemeClr val="accent2"/>
                </a:solidFill>
              </a:rPr>
              <a:t> </a:t>
            </a:r>
            <a:r>
              <a:rPr lang="en-US" altLang="en-US" sz="2800" b="1" i="1" dirty="0" err="1">
                <a:solidFill>
                  <a:schemeClr val="accent2"/>
                </a:solidFill>
              </a:rPr>
              <a:t>lectularius</a:t>
            </a:r>
            <a:r>
              <a:rPr lang="en-US" altLang="en-US" sz="2400" b="1" dirty="0">
                <a:solidFill>
                  <a:schemeClr val="accent2"/>
                </a:solidFill>
              </a:rPr>
              <a:t>),</a:t>
            </a:r>
            <a:r>
              <a:rPr lang="en-US" altLang="en-US" sz="2400" dirty="0"/>
              <a:t> which occurs in most parts of the world, and the </a:t>
            </a:r>
          </a:p>
          <a:p>
            <a:pPr eaLnBrk="1" hangingPunct="1">
              <a:lnSpc>
                <a:spcPct val="80000"/>
              </a:lnSpc>
            </a:pPr>
            <a:r>
              <a:rPr lang="en-US" altLang="en-US" sz="2400" b="1" dirty="0"/>
              <a:t>tropical bedbug </a:t>
            </a:r>
            <a:r>
              <a:rPr lang="en-US" altLang="en-US" sz="2400" b="1" dirty="0">
                <a:solidFill>
                  <a:schemeClr val="accent2"/>
                </a:solidFill>
              </a:rPr>
              <a:t>(</a:t>
            </a:r>
            <a:r>
              <a:rPr lang="en-US" altLang="en-US" sz="2800" b="1" i="1" dirty="0" err="1">
                <a:solidFill>
                  <a:schemeClr val="accent2"/>
                </a:solidFill>
              </a:rPr>
              <a:t>Cimex</a:t>
            </a:r>
            <a:r>
              <a:rPr lang="en-US" altLang="en-US" sz="2800" b="1" i="1" dirty="0">
                <a:solidFill>
                  <a:schemeClr val="accent2"/>
                </a:solidFill>
              </a:rPr>
              <a:t> </a:t>
            </a:r>
            <a:r>
              <a:rPr lang="en-US" altLang="en-US" sz="2800" b="1" i="1" dirty="0" err="1">
                <a:solidFill>
                  <a:schemeClr val="accent2"/>
                </a:solidFill>
              </a:rPr>
              <a:t>hemipterus</a:t>
            </a:r>
            <a:r>
              <a:rPr lang="en-US" altLang="en-US" sz="2400" b="1" dirty="0">
                <a:solidFill>
                  <a:schemeClr val="accent2"/>
                </a:solidFill>
              </a:rPr>
              <a:t>),</a:t>
            </a:r>
            <a:r>
              <a:rPr lang="en-US" altLang="en-US" sz="2400" dirty="0"/>
              <a:t> which occurs mainly in tropical countries. </a:t>
            </a:r>
          </a:p>
          <a:p>
            <a:pPr eaLnBrk="1" hangingPunct="1">
              <a:lnSpc>
                <a:spcPct val="80000"/>
              </a:lnSpc>
            </a:pPr>
            <a:r>
              <a:rPr lang="en-US" altLang="en-US" b="1" dirty="0" err="1" smtClean="0">
                <a:solidFill>
                  <a:srgbClr val="FF0000"/>
                </a:solidFill>
              </a:rPr>
              <a:t>Reduviidae</a:t>
            </a:r>
            <a:r>
              <a:rPr lang="en-US" altLang="en-US" b="1" dirty="0" smtClean="0"/>
              <a:t>: </a:t>
            </a:r>
            <a:r>
              <a:rPr lang="en-US" altLang="en-US" sz="2800" b="1" dirty="0" err="1"/>
              <a:t>Triatomine</a:t>
            </a:r>
            <a:r>
              <a:rPr lang="en-US" altLang="en-US" sz="2800" b="1" dirty="0"/>
              <a:t> bugs (</a:t>
            </a:r>
            <a:r>
              <a:rPr lang="en-US" altLang="en-US" sz="2800" b="1" dirty="0">
                <a:solidFill>
                  <a:srgbClr val="006600"/>
                </a:solidFill>
              </a:rPr>
              <a:t>Assassin bugs, Kissing bugs, Cone-nosed bug, </a:t>
            </a:r>
            <a:r>
              <a:rPr lang="en-US" altLang="en-US" sz="2800" b="1" dirty="0" err="1">
                <a:solidFill>
                  <a:srgbClr val="006600"/>
                </a:solidFill>
              </a:rPr>
              <a:t>Reduviid</a:t>
            </a:r>
            <a:r>
              <a:rPr lang="en-US" altLang="en-US" sz="2800" b="1" dirty="0">
                <a:solidFill>
                  <a:srgbClr val="006600"/>
                </a:solidFill>
              </a:rPr>
              <a:t> bugs</a:t>
            </a:r>
            <a:r>
              <a:rPr lang="en-US" altLang="en-US" sz="2800" b="1" dirty="0"/>
              <a:t>)</a:t>
            </a:r>
            <a:r>
              <a:rPr lang="en-US" altLang="en-US" sz="1600" dirty="0"/>
              <a:t> </a:t>
            </a:r>
          </a:p>
          <a:p>
            <a:pPr eaLnBrk="1" hangingPunct="1">
              <a:lnSpc>
                <a:spcPct val="80000"/>
              </a:lnSpc>
            </a:pPr>
            <a:r>
              <a:rPr lang="en-US" altLang="en-US" sz="2400" b="1" dirty="0" err="1">
                <a:solidFill>
                  <a:schemeClr val="accent2"/>
                </a:solidFill>
              </a:rPr>
              <a:t>Triatomma</a:t>
            </a:r>
            <a:r>
              <a:rPr lang="en-US" altLang="en-US" sz="2400" b="1" dirty="0">
                <a:solidFill>
                  <a:schemeClr val="accent2"/>
                </a:solidFill>
              </a:rPr>
              <a:t>  </a:t>
            </a:r>
            <a:r>
              <a:rPr lang="en-US" altLang="en-US" sz="2400" b="1" dirty="0" err="1">
                <a:solidFill>
                  <a:schemeClr val="accent2"/>
                </a:solidFill>
              </a:rPr>
              <a:t>infestance</a:t>
            </a:r>
            <a:r>
              <a:rPr lang="en-US" altLang="en-US" sz="2400" b="1" dirty="0">
                <a:solidFill>
                  <a:schemeClr val="accent2"/>
                </a:solidFill>
              </a:rPr>
              <a:t> </a:t>
            </a:r>
          </a:p>
          <a:p>
            <a:pPr eaLnBrk="1" hangingPunct="1">
              <a:lnSpc>
                <a:spcPct val="80000"/>
              </a:lnSpc>
            </a:pPr>
            <a:r>
              <a:rPr lang="en-US" altLang="en-US" sz="2400" b="1" dirty="0" err="1">
                <a:solidFill>
                  <a:schemeClr val="accent2"/>
                </a:solidFill>
              </a:rPr>
              <a:t>Rhodnius</a:t>
            </a:r>
            <a:r>
              <a:rPr lang="en-US" altLang="en-US" sz="2400" b="1" dirty="0">
                <a:solidFill>
                  <a:schemeClr val="accent2"/>
                </a:solidFill>
              </a:rPr>
              <a:t> </a:t>
            </a:r>
            <a:r>
              <a:rPr lang="en-US" altLang="en-US" sz="2400" b="1" dirty="0" err="1">
                <a:solidFill>
                  <a:schemeClr val="accent2"/>
                </a:solidFill>
              </a:rPr>
              <a:t>prolixus</a:t>
            </a:r>
            <a:r>
              <a:rPr lang="en-US" altLang="en-US" sz="2400" b="1" dirty="0">
                <a:solidFill>
                  <a:schemeClr val="accent2"/>
                </a:solidFill>
              </a:rPr>
              <a:t> </a:t>
            </a:r>
          </a:p>
          <a:p>
            <a:pPr eaLnBrk="1" hangingPunct="1">
              <a:lnSpc>
                <a:spcPct val="80000"/>
              </a:lnSpc>
            </a:pPr>
            <a:r>
              <a:rPr lang="en-US" altLang="en-US" sz="2400" b="1" dirty="0" err="1">
                <a:solidFill>
                  <a:schemeClr val="accent2"/>
                </a:solidFill>
              </a:rPr>
              <a:t>Panstrongylus</a:t>
            </a:r>
            <a:r>
              <a:rPr lang="en-US" altLang="en-US" sz="2400" b="1" dirty="0">
                <a:solidFill>
                  <a:schemeClr val="accent2"/>
                </a:solidFill>
              </a:rPr>
              <a:t> </a:t>
            </a:r>
            <a:r>
              <a:rPr lang="en-US" altLang="en-US" sz="2400" b="1" dirty="0" err="1">
                <a:solidFill>
                  <a:schemeClr val="accent2"/>
                </a:solidFill>
              </a:rPr>
              <a:t>megistus</a:t>
            </a:r>
            <a:r>
              <a:rPr lang="en-US" altLang="en-US" sz="2000" dirty="0"/>
              <a:t> </a:t>
            </a:r>
            <a:endParaRPr lang="fa-IR" altLang="en-US" sz="2000" dirty="0" smtClean="0"/>
          </a:p>
          <a:p>
            <a:pPr lvl="0" eaLnBrk="1" hangingPunct="1">
              <a:lnSpc>
                <a:spcPct val="80000"/>
              </a:lnSpc>
            </a:pPr>
            <a:r>
              <a:rPr lang="en-US" altLang="en-US" sz="2800" b="1" dirty="0">
                <a:solidFill>
                  <a:srgbClr val="000000"/>
                </a:solidFill>
              </a:rPr>
              <a:t>Vector for </a:t>
            </a:r>
            <a:r>
              <a:rPr lang="en-US" altLang="en-US" sz="2800" b="1" i="1" dirty="0" err="1">
                <a:solidFill>
                  <a:srgbClr val="990000"/>
                </a:solidFill>
              </a:rPr>
              <a:t>Trypanosoma</a:t>
            </a:r>
            <a:r>
              <a:rPr lang="en-US" altLang="en-US" sz="2800" b="1" i="1" dirty="0">
                <a:solidFill>
                  <a:srgbClr val="990000"/>
                </a:solidFill>
              </a:rPr>
              <a:t> </a:t>
            </a:r>
            <a:r>
              <a:rPr lang="en-US" altLang="en-US" sz="2800" b="1" i="1" dirty="0" err="1">
                <a:solidFill>
                  <a:srgbClr val="990000"/>
                </a:solidFill>
              </a:rPr>
              <a:t>cruzi</a:t>
            </a:r>
            <a:r>
              <a:rPr lang="en-US" altLang="en-US" sz="1800" dirty="0">
                <a:solidFill>
                  <a:srgbClr val="000000"/>
                </a:solidFill>
              </a:rPr>
              <a:t> </a:t>
            </a:r>
            <a:r>
              <a:rPr lang="en-US" altLang="en-US" sz="2800" b="1" dirty="0">
                <a:solidFill>
                  <a:srgbClr val="333399"/>
                </a:solidFill>
              </a:rPr>
              <a:t>(Chagas disease)</a:t>
            </a:r>
          </a:p>
          <a:p>
            <a:pPr eaLnBrk="1" hangingPunct="1">
              <a:lnSpc>
                <a:spcPct val="80000"/>
              </a:lnSpc>
            </a:pPr>
            <a:endParaRPr lang="en-US" altLang="en-US" sz="2000" dirty="0"/>
          </a:p>
          <a:p>
            <a:pPr eaLnBrk="1" hangingPunct="1">
              <a:lnSpc>
                <a:spcPct val="80000"/>
              </a:lnSpc>
            </a:pPr>
            <a:endParaRPr lang="en-US" altLang="en-US" b="1" dirty="0" smtClean="0"/>
          </a:p>
        </p:txBody>
      </p:sp>
    </p:spTree>
    <p:extLst>
      <p:ext uri="{BB962C8B-B14F-4D97-AF65-F5344CB8AC3E}">
        <p14:creationId xmlns:p14="http://schemas.microsoft.com/office/powerpoint/2010/main" val="36431239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1524000" y="274639"/>
            <a:ext cx="9144000" cy="346075"/>
          </a:xfrm>
        </p:spPr>
        <p:txBody>
          <a:bodyPr/>
          <a:lstStyle/>
          <a:p>
            <a:pPr eaLnBrk="1" hangingPunct="1"/>
            <a:r>
              <a:rPr lang="en-US" altLang="en-US" sz="2800" b="1" dirty="0">
                <a:solidFill>
                  <a:schemeClr val="accent2"/>
                </a:solidFill>
              </a:rPr>
              <a:t>Image of the common Bedbug </a:t>
            </a:r>
            <a:r>
              <a:rPr lang="en-US" altLang="en-US" sz="2800" b="1" i="1" dirty="0" err="1">
                <a:solidFill>
                  <a:srgbClr val="FF9900"/>
                </a:solidFill>
              </a:rPr>
              <a:t>Cimex</a:t>
            </a:r>
            <a:r>
              <a:rPr lang="en-US" altLang="en-US" sz="2800" b="1" i="1" dirty="0">
                <a:solidFill>
                  <a:srgbClr val="FF9900"/>
                </a:solidFill>
              </a:rPr>
              <a:t> </a:t>
            </a:r>
            <a:r>
              <a:rPr lang="en-US" altLang="en-US" sz="2800" b="1" i="1" dirty="0" err="1">
                <a:solidFill>
                  <a:srgbClr val="FF9900"/>
                </a:solidFill>
              </a:rPr>
              <a:t>lectularius</a:t>
            </a:r>
            <a:endParaRPr lang="en-US" altLang="en-US" sz="2800" b="1" i="1" dirty="0">
              <a:solidFill>
                <a:srgbClr val="FF9900"/>
              </a:solidFill>
            </a:endParaRPr>
          </a:p>
        </p:txBody>
      </p:sp>
      <p:pic>
        <p:nvPicPr>
          <p:cNvPr id="418820" name="Picture 4" descr="Vol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92150"/>
            <a:ext cx="9144000"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1886" y="692150"/>
            <a:ext cx="1158675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0000"/>
                </a:solidFill>
                <a:effectLst/>
                <a:uLnTx/>
                <a:uFillTx/>
                <a:latin typeface="Arial"/>
                <a:ea typeface="+mn-ea"/>
                <a:cs typeface="Arial"/>
              </a:rPr>
              <a:t>Bedbugs</a:t>
            </a:r>
            <a:r>
              <a:rPr kumimoji="0" lang="en-US" altLang="en-US" sz="2400" b="0" i="0" u="none" strike="noStrike" kern="0" cap="none" spc="0" normalizeH="0" baseline="0" noProof="0" dirty="0">
                <a:ln>
                  <a:noFill/>
                </a:ln>
                <a:solidFill>
                  <a:srgbClr val="000000"/>
                </a:solidFill>
                <a:effectLst/>
                <a:uLnTx/>
                <a:uFillTx/>
                <a:latin typeface="Arial"/>
                <a:ea typeface="+mn-ea"/>
                <a:cs typeface="Arial"/>
              </a:rPr>
              <a:t> </a:t>
            </a:r>
            <a:r>
              <a:rPr kumimoji="0" lang="en-US" altLang="en-US" sz="2400" b="1" i="0" u="none" strike="noStrike" kern="0" cap="none" spc="0" normalizeH="0" baseline="0" noProof="0" dirty="0">
                <a:ln>
                  <a:noFill/>
                </a:ln>
                <a:solidFill>
                  <a:srgbClr val="333399"/>
                </a:solidFill>
                <a:effectLst/>
                <a:uLnTx/>
                <a:uFillTx/>
                <a:latin typeface="Arial"/>
                <a:ea typeface="+mn-ea"/>
                <a:cs typeface="Arial"/>
              </a:rPr>
              <a:t>have a flat, oval-shaped body with no wings, and are 4-7 mm long</a:t>
            </a: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238174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58" name="Picture 5" descr="bat b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46038"/>
            <a:ext cx="8964612" cy="679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3691" y="1981723"/>
            <a:ext cx="11887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Arial"/>
                <a:ea typeface="+mn-ea"/>
                <a:cs typeface="Arial"/>
              </a:rPr>
              <a:t>Dispersal </a:t>
            </a:r>
            <a:r>
              <a:rPr kumimoji="0" lang="fa-IR" altLang="en-US" sz="4000" b="1" i="0" u="none" strike="noStrike" kern="0" cap="none" spc="0" normalizeH="0" baseline="0" noProof="0" dirty="0">
                <a:ln>
                  <a:noFill/>
                </a:ln>
                <a:solidFill>
                  <a:srgbClr val="000000"/>
                </a:solidFill>
                <a:effectLst/>
                <a:uLnTx/>
                <a:uFillTx/>
                <a:latin typeface="Arial"/>
                <a:ea typeface="+mn-ea"/>
                <a:cs typeface="Arial"/>
              </a:rPr>
              <a:t>:</a:t>
            </a:r>
            <a:r>
              <a:rPr kumimoji="0" lang="en-US" altLang="en-US" sz="3200" b="1" i="0" u="none" strike="noStrike" kern="0" cap="none" spc="0" normalizeH="0" baseline="0" noProof="0" dirty="0">
                <a:ln>
                  <a:noFill/>
                </a:ln>
                <a:solidFill>
                  <a:srgbClr val="006600"/>
                </a:solidFill>
                <a:effectLst/>
                <a:uLnTx/>
                <a:uFillTx/>
                <a:latin typeface="Arial"/>
                <a:ea typeface="+mn-ea"/>
                <a:cs typeface="Arial"/>
              </a:rPr>
              <a:t>Because they have no wings, bedbugs travel only short distances</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Rectangle 3"/>
          <p:cNvSpPr/>
          <p:nvPr/>
        </p:nvSpPr>
        <p:spPr>
          <a:xfrm>
            <a:off x="-1" y="5546288"/>
            <a:ext cx="513370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smtClean="0">
                <a:ln>
                  <a:noFill/>
                </a:ln>
                <a:solidFill>
                  <a:srgbClr val="FF0000"/>
                </a:solidFill>
                <a:effectLst/>
                <a:uLnTx/>
                <a:uFillTx/>
                <a:latin typeface="Arial"/>
                <a:ea typeface="+mn-ea"/>
                <a:cs typeface="Arial"/>
              </a:rPr>
              <a:t>Public health importance</a:t>
            </a:r>
            <a:br>
              <a:rPr kumimoji="0" lang="en-US" altLang="en-US" sz="2800" b="1" i="0" u="none" strike="noStrike" kern="0" cap="none" spc="0" normalizeH="0" baseline="0" noProof="0" dirty="0" smtClean="0">
                <a:ln>
                  <a:noFill/>
                </a:ln>
                <a:solidFill>
                  <a:srgbClr val="FF0000"/>
                </a:solidFill>
                <a:effectLst/>
                <a:uLnTx/>
                <a:uFillTx/>
                <a:latin typeface="Arial"/>
                <a:ea typeface="+mn-ea"/>
                <a:cs typeface="Arial"/>
              </a:rPr>
            </a:br>
            <a:endParaRPr kumimoji="0" lang="en-US" sz="1200" b="0" i="0" u="none" strike="noStrike" kern="1200" cap="none" spc="0" normalizeH="0" baseline="0" noProof="0" dirty="0" smtClean="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19716449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3"/>
          <p:cNvSpPr>
            <a:spLocks noGrp="1" noChangeArrowheads="1"/>
          </p:cNvSpPr>
          <p:nvPr>
            <p:ph type="body" idx="1"/>
          </p:nvPr>
        </p:nvSpPr>
        <p:spPr/>
        <p:txBody>
          <a:bodyPr/>
          <a:lstStyle/>
          <a:p>
            <a:pPr eaLnBrk="1" hangingPunct="1"/>
            <a:endParaRPr lang="en-US" altLang="en-US" smtClean="0"/>
          </a:p>
        </p:txBody>
      </p:sp>
      <p:pic>
        <p:nvPicPr>
          <p:cNvPr id="431107" name="Picture 4" descr="p23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1108" name="Text Box 5"/>
          <p:cNvSpPr txBox="1">
            <a:spLocks noChangeArrowheads="1"/>
          </p:cNvSpPr>
          <p:nvPr/>
        </p:nvSpPr>
        <p:spPr bwMode="auto">
          <a:xfrm>
            <a:off x="2780011" y="3670300"/>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1109" name="Text Box 6"/>
          <p:cNvSpPr txBox="1">
            <a:spLocks noChangeArrowheads="1"/>
          </p:cNvSpPr>
          <p:nvPr/>
        </p:nvSpPr>
        <p:spPr bwMode="auto">
          <a:xfrm rot="16200000">
            <a:off x="4599624" y="-2952750"/>
            <a:ext cx="492443"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Bedbugs are almost always found in bedrooms</a:t>
            </a:r>
            <a:r>
              <a:rPr kumimoji="0" lang="en-US" altLang="en-US" sz="18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a:t>
            </a:r>
            <a:r>
              <a:rPr kumimoji="0" lang="en-US" altLang="en-US" sz="18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t> </a:t>
            </a:r>
            <a:endParaRPr kumimoji="0" lang="en-US" altLang="en-US" sz="3600" b="1"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41520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endParaRPr lang="en-US" altLang="en-US" smtClean="0"/>
          </a:p>
        </p:txBody>
      </p:sp>
      <p:sp>
        <p:nvSpPr>
          <p:cNvPr id="437251" name="Rectangle 3"/>
          <p:cNvSpPr>
            <a:spLocks noGrp="1" noChangeArrowheads="1"/>
          </p:cNvSpPr>
          <p:nvPr>
            <p:ph type="body" idx="1"/>
          </p:nvPr>
        </p:nvSpPr>
        <p:spPr/>
        <p:txBody>
          <a:bodyPr/>
          <a:lstStyle/>
          <a:p>
            <a:pPr eaLnBrk="1" hangingPunct="1"/>
            <a:endParaRPr lang="en-US" altLang="en-US" smtClean="0"/>
          </a:p>
        </p:txBody>
      </p:sp>
      <p:pic>
        <p:nvPicPr>
          <p:cNvPr id="437252" name="Picture 4" descr="Image_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477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7490" name="Picture 5" descr="assassi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324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rot="16200000">
            <a:off x="5757095" y="-5168479"/>
            <a:ext cx="923330" cy="111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Triatomine</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bugs </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(Assassin bugs, Kissing bugs, Cone-nosed beetles, </a:t>
            </a:r>
            <a:r>
              <a:rPr kumimoji="0" lang="en-US" altLang="en-US" sz="2400" b="1" i="0" u="none" strike="noStrike" kern="1200" cap="none" spc="0" normalizeH="0" baseline="0" noProof="0" dirty="0" err="1">
                <a:ln>
                  <a:noFill/>
                </a:ln>
                <a:solidFill>
                  <a:srgbClr val="333399"/>
                </a:solidFill>
                <a:effectLst/>
                <a:uLnTx/>
                <a:uFillTx/>
                <a:latin typeface="Arial" panose="020B0604020202020204" pitchFamily="34" charset="0"/>
                <a:ea typeface="+mn-ea"/>
                <a:cs typeface="Arial" panose="020B0604020202020204" pitchFamily="34" charset="0"/>
              </a:rPr>
              <a:t>Reduviid</a:t>
            </a: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bugs</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of variable size but are often large (10-30 mm).</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44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04189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Life-cycle of Trypanosoma cru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8797"/>
            <a:ext cx="12030891" cy="662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26034" y="4924697"/>
            <a:ext cx="281775" cy="369332"/>
          </a:xfrm>
          <a:prstGeom prst="rect">
            <a:avLst/>
          </a:prstGeom>
          <a:solidFill>
            <a:srgbClr val="99663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61738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02" name="Picture 2" descr="Digests34_Chag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351" y="1168039"/>
            <a:ext cx="6920700" cy="468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03" name="Text Box 3"/>
          <p:cNvSpPr txBox="1">
            <a:spLocks noChangeArrowheads="1"/>
          </p:cNvSpPr>
          <p:nvPr/>
        </p:nvSpPr>
        <p:spPr bwMode="auto">
          <a:xfrm>
            <a:off x="2699022" y="155803"/>
            <a:ext cx="619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Chagas disease</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800" b="1" i="0" u="none" strike="noStrike" kern="1200" cap="none" spc="0" normalizeH="0" baseline="0" noProof="0" dirty="0" err="1">
                <a:ln>
                  <a:noFill/>
                </a:ln>
                <a:solidFill>
                  <a:srgbClr val="CC3300"/>
                </a:solidFill>
                <a:effectLst/>
                <a:uLnTx/>
                <a:uFillTx/>
                <a:latin typeface="Arial" panose="020B0604020202020204" pitchFamily="34" charset="0"/>
                <a:ea typeface="+mn-ea"/>
                <a:cs typeface="Arial" panose="020B0604020202020204" pitchFamily="34" charset="0"/>
              </a:rPr>
              <a:t>Romana’s</a:t>
            </a:r>
            <a:r>
              <a:rPr kumimoji="0" lang="en-US" altLang="en-US" sz="1800" b="1" i="0" u="none" strike="noStrike" kern="1200" cap="none" spc="0" normalizeH="0" baseline="0" noProof="0" dirty="0">
                <a:ln>
                  <a:noFill/>
                </a:ln>
                <a:solidFill>
                  <a:srgbClr val="CC3300"/>
                </a:solidFill>
                <a:effectLst/>
                <a:uLnTx/>
                <a:uFillTx/>
                <a:latin typeface="Arial" panose="020B0604020202020204" pitchFamily="34" charset="0"/>
                <a:ea typeface="+mn-ea"/>
                <a:cs typeface="Arial" panose="020B0604020202020204" pitchFamily="34" charset="0"/>
              </a:rPr>
              <a:t> sign or </a:t>
            </a:r>
            <a:r>
              <a:rPr kumimoji="0" lang="en-US" altLang="en-US" sz="1800" b="1" i="0" u="none" strike="noStrike" kern="1200" cap="none" spc="0" normalizeH="0" baseline="0" noProof="0" dirty="0" err="1">
                <a:ln>
                  <a:noFill/>
                </a:ln>
                <a:solidFill>
                  <a:srgbClr val="333399"/>
                </a:solidFill>
                <a:effectLst/>
                <a:uLnTx/>
                <a:uFillTx/>
                <a:latin typeface="Arial" panose="020B0604020202020204" pitchFamily="34" charset="0"/>
                <a:ea typeface="+mn-ea"/>
                <a:cs typeface="Arial" panose="020B0604020202020204" pitchFamily="34" charset="0"/>
              </a:rPr>
              <a:t>chagoma</a:t>
            </a:r>
            <a:r>
              <a:rPr kumimoji="0" lang="en-US" altLang="en-US" sz="18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sign</a:t>
            </a:r>
          </a:p>
        </p:txBody>
      </p:sp>
      <p:pic>
        <p:nvPicPr>
          <p:cNvPr id="460804" name="Picture 4" descr="a_Chagas-Rom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1007973"/>
            <a:ext cx="3427413"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rot="16200000">
            <a:off x="6424695" y="1131807"/>
            <a:ext cx="461665" cy="1056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typical early symptom of </a:t>
            </a:r>
            <a:r>
              <a:rPr kumimoji="0" lang="en-US" altLang="en-US" sz="1800" b="1" i="0" u="none" strike="noStrike" kern="1200" cap="none" spc="0" normalizeH="0" baseline="0" noProof="0">
                <a:ln>
                  <a:noFill/>
                </a:ln>
                <a:solidFill>
                  <a:srgbClr val="FF9900"/>
                </a:solidFill>
                <a:effectLst/>
                <a:uLnTx/>
                <a:uFillTx/>
                <a:latin typeface="Arial" panose="020B0604020202020204" pitchFamily="34" charset="0"/>
                <a:ea typeface="+mn-ea"/>
                <a:cs typeface="Arial" panose="020B0604020202020204" pitchFamily="34" charset="0"/>
              </a:rPr>
              <a:t>Chagas disease</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is swelling of the eyelid, known as </a:t>
            </a:r>
            <a:r>
              <a:rPr kumimoji="0" lang="en-US" altLang="en-US" sz="1800" b="1" i="0" u="none" strike="noStrike" kern="1200" cap="none" spc="0" normalizeH="0" baseline="0" noProof="0" dirty="0" err="1">
                <a:ln>
                  <a:noFill/>
                </a:ln>
                <a:solidFill>
                  <a:srgbClr val="FF9900"/>
                </a:solidFill>
                <a:effectLst/>
                <a:uLnTx/>
                <a:uFillTx/>
                <a:latin typeface="Arial" panose="020B0604020202020204" pitchFamily="34" charset="0"/>
                <a:ea typeface="+mn-ea"/>
                <a:cs typeface="Arial" panose="020B0604020202020204" pitchFamily="34" charset="0"/>
              </a:rPr>
              <a:t>Romaña’s</a:t>
            </a: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sign.</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3600" b="1" i="0" u="none" strike="noStrike" kern="1200" cap="none" spc="0" normalizeH="0" baseline="0" noProof="0" dirty="0">
              <a:ln>
                <a:noFill/>
              </a:ln>
              <a:solidFill>
                <a:srgbClr val="99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1609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70263" y="561701"/>
            <a:ext cx="11273246" cy="5460139"/>
          </a:xfrm>
        </p:spPr>
        <p:txBody>
          <a:bodyPr/>
          <a:lstStyle/>
          <a:p>
            <a:pPr eaLnBrk="1" hangingPunct="1">
              <a:lnSpc>
                <a:spcPct val="80000"/>
              </a:lnSpc>
            </a:pPr>
            <a:r>
              <a:rPr lang="en-US" altLang="en-US" sz="4000" b="1" dirty="0">
                <a:solidFill>
                  <a:srgbClr val="009900"/>
                </a:solidFill>
              </a:rPr>
              <a:t>The value of nutrient cycling in terrestrial ecosystems is over $3 trillion per year.</a:t>
            </a:r>
          </a:p>
          <a:p>
            <a:pPr marL="0" indent="0" eaLnBrk="1" hangingPunct="1">
              <a:lnSpc>
                <a:spcPct val="80000"/>
              </a:lnSpc>
              <a:buNone/>
            </a:pPr>
            <a:r>
              <a:rPr lang="en-US" altLang="en-US" sz="4000" b="1" dirty="0"/>
              <a:t> </a:t>
            </a:r>
            <a:endParaRPr lang="fa-IR" altLang="en-US" sz="4000" b="1" dirty="0" smtClean="0"/>
          </a:p>
          <a:p>
            <a:pPr eaLnBrk="1" hangingPunct="1">
              <a:lnSpc>
                <a:spcPct val="80000"/>
              </a:lnSpc>
            </a:pPr>
            <a:endParaRPr lang="fa-IR" altLang="en-US" sz="4000" b="1" dirty="0" smtClean="0"/>
          </a:p>
          <a:p>
            <a:pPr eaLnBrk="1" hangingPunct="1">
              <a:lnSpc>
                <a:spcPct val="80000"/>
              </a:lnSpc>
            </a:pPr>
            <a:r>
              <a:rPr lang="en-US" altLang="en-US" sz="4000" b="1" dirty="0" smtClean="0">
                <a:solidFill>
                  <a:schemeClr val="accent2"/>
                </a:solidFill>
              </a:rPr>
              <a:t>As </a:t>
            </a:r>
            <a:r>
              <a:rPr lang="en-US" altLang="en-US" sz="4000" b="1" dirty="0">
                <a:solidFill>
                  <a:schemeClr val="accent2"/>
                </a:solidFill>
              </a:rPr>
              <a:t>pests and human competitors they destroy or eat $5 billion</a:t>
            </a:r>
            <a:r>
              <a:rPr lang="en-US" altLang="en-US" sz="4000" b="1" dirty="0" smtClean="0">
                <a:solidFill>
                  <a:srgbClr val="FFFF00"/>
                </a:solidFill>
              </a:rPr>
              <a:t>;</a:t>
            </a:r>
            <a:endParaRPr lang="fa-IR" altLang="en-US" sz="4000" b="1" dirty="0" smtClean="0">
              <a:solidFill>
                <a:srgbClr val="FFFF00"/>
              </a:solidFill>
            </a:endParaRPr>
          </a:p>
          <a:p>
            <a:pPr eaLnBrk="1" hangingPunct="1">
              <a:lnSpc>
                <a:spcPct val="80000"/>
              </a:lnSpc>
            </a:pPr>
            <a:r>
              <a:rPr lang="en-US" altLang="en-US" sz="4000" b="1" dirty="0" smtClean="0">
                <a:solidFill>
                  <a:srgbClr val="FFFF00"/>
                </a:solidFill>
              </a:rPr>
              <a:t> </a:t>
            </a:r>
            <a:endParaRPr lang="en-US" altLang="en-US" sz="4000" b="1" dirty="0">
              <a:solidFill>
                <a:srgbClr val="FFFF00"/>
              </a:solidFill>
            </a:endParaRPr>
          </a:p>
          <a:p>
            <a:pPr eaLnBrk="1" hangingPunct="1">
              <a:lnSpc>
                <a:spcPct val="80000"/>
              </a:lnSpc>
            </a:pPr>
            <a:r>
              <a:rPr lang="en-US" altLang="en-US" sz="4000" b="1" dirty="0" smtClean="0">
                <a:solidFill>
                  <a:srgbClr val="FF3300"/>
                </a:solidFill>
              </a:rPr>
              <a:t>As </a:t>
            </a:r>
            <a:r>
              <a:rPr lang="en-US" altLang="en-US" sz="4000" b="1" dirty="0">
                <a:solidFill>
                  <a:srgbClr val="FF3300"/>
                </a:solidFill>
              </a:rPr>
              <a:t>disease vectors, insects weaken or kill 200 million people per year.</a:t>
            </a:r>
            <a:r>
              <a:rPr lang="en-US" altLang="en-US" sz="4000" dirty="0">
                <a:solidFill>
                  <a:srgbClr val="FF3300"/>
                </a:solidFill>
              </a:rPr>
              <a:t>.</a:t>
            </a:r>
            <a:r>
              <a:rPr lang="en-US" altLang="en-US" sz="4000" dirty="0"/>
              <a:t/>
            </a:r>
            <a:br>
              <a:rPr lang="en-US" altLang="en-US" sz="4000" dirty="0"/>
            </a:br>
            <a:r>
              <a:rPr lang="en-US" altLang="en-US" sz="4000" dirty="0"/>
              <a:t/>
            </a:r>
            <a:br>
              <a:rPr lang="en-US" altLang="en-US" sz="4000" dirty="0"/>
            </a:br>
            <a:endParaRPr lang="en-US" altLang="en-US" sz="4000" dirty="0"/>
          </a:p>
        </p:txBody>
      </p:sp>
    </p:spTree>
    <p:extLst>
      <p:ext uri="{BB962C8B-B14F-4D97-AF65-F5344CB8AC3E}">
        <p14:creationId xmlns:p14="http://schemas.microsoft.com/office/powerpoint/2010/main" val="38182352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5" descr="megaco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3" y="0"/>
            <a:ext cx="4968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55623" y="1416262"/>
            <a:ext cx="7206343" cy="1077218"/>
          </a:xfrm>
          <a:prstGeom prst="rect">
            <a:avLst/>
          </a:prstGeom>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kern="0" cap="none" spc="0" normalizeH="0" baseline="0" noProof="0" dirty="0">
                <a:ln>
                  <a:noFill/>
                </a:ln>
                <a:solidFill>
                  <a:srgbClr val="000000"/>
                </a:solidFill>
                <a:effectLst/>
                <a:uLnTx/>
                <a:uFillTx/>
                <a:latin typeface="Arial"/>
                <a:ea typeface="+mn-ea"/>
                <a:cs typeface="Arial"/>
              </a:rPr>
              <a:t>Symptoms : </a:t>
            </a:r>
            <a:r>
              <a:rPr kumimoji="0" lang="en-US" altLang="en-US" sz="2800" b="1" i="0" u="none" strike="noStrike" kern="0" cap="none" spc="0" normalizeH="0" baseline="0" noProof="0" dirty="0">
                <a:ln>
                  <a:noFill/>
                </a:ln>
                <a:solidFill>
                  <a:srgbClr val="990000"/>
                </a:solidFill>
                <a:effectLst/>
                <a:uLnTx/>
                <a:uFillTx/>
                <a:latin typeface="Arial"/>
                <a:ea typeface="+mn-ea"/>
                <a:cs typeface="Arial"/>
              </a:rPr>
              <a:t>C</a:t>
            </a:r>
            <a:r>
              <a:rPr kumimoji="0" lang="en-US" altLang="en-US" sz="3200" b="1" i="0" u="none" strike="noStrike" kern="0" cap="none" spc="0" normalizeH="0" baseline="0" noProof="0" dirty="0">
                <a:ln>
                  <a:noFill/>
                </a:ln>
                <a:solidFill>
                  <a:srgbClr val="990000"/>
                </a:solidFill>
                <a:effectLst/>
                <a:uLnTx/>
                <a:uFillTx/>
                <a:latin typeface="Arial"/>
                <a:ea typeface="+mn-ea"/>
                <a:cs typeface="Arial"/>
              </a:rPr>
              <a:t>ardiomegaly, </a:t>
            </a:r>
            <a:r>
              <a:rPr kumimoji="0" lang="en-US" altLang="en-US" sz="3200" b="1" i="0" u="none" strike="noStrike" kern="0" cap="none" spc="0" normalizeH="0" baseline="0" noProof="0" dirty="0" err="1">
                <a:ln>
                  <a:noFill/>
                </a:ln>
                <a:solidFill>
                  <a:srgbClr val="990000"/>
                </a:solidFill>
                <a:effectLst/>
                <a:uLnTx/>
                <a:uFillTx/>
                <a:latin typeface="Arial"/>
                <a:ea typeface="+mn-ea"/>
                <a:cs typeface="Arial"/>
              </a:rPr>
              <a:t>Megacolon</a:t>
            </a:r>
            <a:r>
              <a:rPr kumimoji="0" lang="en-US" altLang="en-US" sz="3200" b="1" i="0" u="none" strike="noStrike" kern="0" cap="none" spc="0" normalizeH="0" baseline="0" noProof="0" dirty="0">
                <a:ln>
                  <a:noFill/>
                </a:ln>
                <a:solidFill>
                  <a:srgbClr val="990000"/>
                </a:solidFill>
                <a:effectLst/>
                <a:uLnTx/>
                <a:uFillTx/>
                <a:latin typeface="Arial"/>
                <a:ea typeface="+mn-ea"/>
                <a:cs typeface="Arial"/>
              </a:rPr>
              <a:t> , </a:t>
            </a:r>
            <a:r>
              <a:rPr kumimoji="0" lang="en-US" altLang="en-US" sz="3200" b="1" i="0" u="none" strike="noStrike" kern="0" cap="none" spc="0" normalizeH="0" baseline="0" noProof="0" dirty="0" err="1">
                <a:ln>
                  <a:noFill/>
                </a:ln>
                <a:solidFill>
                  <a:srgbClr val="990000"/>
                </a:solidFill>
                <a:effectLst/>
                <a:uLnTx/>
                <a:uFillTx/>
                <a:latin typeface="Arial"/>
                <a:ea typeface="+mn-ea"/>
                <a:cs typeface="Arial"/>
              </a:rPr>
              <a:t>Megaesophagus</a:t>
            </a:r>
            <a:endParaRPr kumimoji="0" lang="en-US" altLang="en-US" sz="3200" b="1" i="0" u="none" strike="noStrike" kern="0" cap="none" spc="0" normalizeH="0" baseline="0" noProof="0" dirty="0">
              <a:ln>
                <a:noFill/>
              </a:ln>
              <a:solidFill>
                <a:srgbClr val="990000"/>
              </a:solidFill>
              <a:effectLst/>
              <a:uLnTx/>
              <a:uFillTx/>
              <a:latin typeface="Arial"/>
              <a:ea typeface="+mn-ea"/>
              <a:cs typeface="Arial"/>
            </a:endParaRPr>
          </a:p>
        </p:txBody>
      </p:sp>
    </p:spTree>
    <p:extLst>
      <p:ext uri="{BB962C8B-B14F-4D97-AF65-F5344CB8AC3E}">
        <p14:creationId xmlns:p14="http://schemas.microsoft.com/office/powerpoint/2010/main" val="35292649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Picture 2" descr="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585" y="1463040"/>
            <a:ext cx="6431415" cy="522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2248411"/>
            <a:ext cx="6570617" cy="443813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400" b="1" i="0" u="none" strike="noStrike" kern="0" cap="none" spc="0" normalizeH="0" baseline="0" noProof="0" dirty="0">
                <a:ln>
                  <a:noFill/>
                </a:ln>
                <a:solidFill>
                  <a:srgbClr val="000000"/>
                </a:solidFill>
                <a:effectLst/>
                <a:uLnTx/>
                <a:uFillTx/>
                <a:latin typeface="Arial"/>
                <a:ea typeface="+mn-ea"/>
                <a:cs typeface="Arial"/>
              </a:rPr>
              <a:t>fast-running, </a:t>
            </a:r>
            <a:r>
              <a:rPr kumimoji="0" lang="en-US" altLang="en-US" sz="2400" b="1" i="0" u="none" strike="noStrike" kern="0" cap="none" spc="0" normalizeH="0" baseline="0" noProof="0" dirty="0" smtClean="0">
                <a:ln>
                  <a:noFill/>
                </a:ln>
                <a:solidFill>
                  <a:srgbClr val="000000"/>
                </a:solidFill>
                <a:effectLst/>
                <a:uLnTx/>
                <a:uFillTx/>
                <a:latin typeface="Arial"/>
                <a:ea typeface="+mn-ea"/>
                <a:cs typeface="Arial"/>
              </a:rPr>
              <a:t>nocturnal</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1" i="0" u="none" strike="noStrike" kern="0" cap="none" spc="0" normalizeH="0" baseline="0" noProof="0" dirty="0">
                <a:ln>
                  <a:noFill/>
                </a:ln>
                <a:solidFill>
                  <a:srgbClr val="000000"/>
                </a:solidFill>
                <a:effectLst/>
                <a:uLnTx/>
                <a:uFillTx/>
                <a:latin typeface="Arial"/>
                <a:ea typeface="+mn-ea"/>
                <a:cs typeface="Arial"/>
              </a:rPr>
              <a:t>Simple Metamorphosis</a:t>
            </a:r>
            <a:r>
              <a:rPr kumimoji="0" lang="en-US" altLang="en-US" sz="2400" b="1" i="0" u="none" strike="noStrike" kern="0" cap="none" spc="0" normalizeH="0" baseline="0" noProof="0" dirty="0" smtClean="0">
                <a:ln>
                  <a:noFill/>
                </a:ln>
                <a:solidFill>
                  <a:srgbClr val="000000"/>
                </a:solidFill>
                <a:effectLst/>
                <a:uLnTx/>
                <a:uFillTx/>
                <a:latin typeface="Arial"/>
                <a:ea typeface="+mn-ea"/>
                <a:cs typeface="Arial"/>
              </a:rPr>
              <a:t>:</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1" i="0" u="none" strike="noStrike" kern="0" cap="none" spc="0" normalizeH="0" baseline="0" noProof="0" dirty="0">
                <a:ln>
                  <a:noFill/>
                </a:ln>
                <a:solidFill>
                  <a:srgbClr val="FF0000"/>
                </a:solidFill>
                <a:effectLst/>
                <a:uLnTx/>
                <a:uFillTx/>
                <a:latin typeface="Arial"/>
                <a:ea typeface="+mn-ea"/>
                <a:cs typeface="Arial"/>
              </a:rPr>
              <a:t>5-12 </a:t>
            </a:r>
            <a:r>
              <a:rPr kumimoji="0" lang="en-US" altLang="en-US" sz="2800" b="1" i="0" u="none" strike="noStrike" kern="0" cap="none" spc="0" normalizeH="0" baseline="0" noProof="0" dirty="0" err="1">
                <a:ln>
                  <a:noFill/>
                </a:ln>
                <a:solidFill>
                  <a:srgbClr val="FF0000"/>
                </a:solidFill>
                <a:effectLst/>
                <a:uLnTx/>
                <a:uFillTx/>
                <a:latin typeface="Arial"/>
                <a:ea typeface="+mn-ea"/>
                <a:cs typeface="Arial"/>
              </a:rPr>
              <a:t>nymphal</a:t>
            </a:r>
            <a:r>
              <a:rPr kumimoji="0" lang="en-US" altLang="en-US" sz="2800" b="1" i="0" u="none" strike="noStrike" kern="0" cap="none" spc="0" normalizeH="0" baseline="0" noProof="0" dirty="0">
                <a:ln>
                  <a:noFill/>
                </a:ln>
                <a:solidFill>
                  <a:srgbClr val="FF0000"/>
                </a:solidFill>
                <a:effectLst/>
                <a:uLnTx/>
                <a:uFillTx/>
                <a:latin typeface="Arial"/>
                <a:ea typeface="+mn-ea"/>
                <a:cs typeface="Arial"/>
              </a:rPr>
              <a:t> instars (depends on species and sex)</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400" b="1" i="0" u="none" strike="noStrike" kern="0" cap="none" spc="0" normalizeH="0" baseline="0" noProof="0" dirty="0" err="1" smtClean="0">
                <a:ln>
                  <a:noFill/>
                </a:ln>
                <a:solidFill>
                  <a:srgbClr val="006600"/>
                </a:solidFill>
                <a:effectLst/>
                <a:uLnTx/>
                <a:uFillTx/>
                <a:latin typeface="Arial"/>
                <a:ea typeface="+mn-ea"/>
                <a:cs typeface="Arial"/>
              </a:rPr>
              <a:t>ootheca</a:t>
            </a:r>
            <a:r>
              <a:rPr kumimoji="0" lang="en-US" altLang="en-US" sz="2400" b="1" i="0" u="none" strike="noStrike" kern="0" cap="none" spc="0" normalizeH="0" baseline="0" noProof="0" dirty="0" smtClean="0">
                <a:ln>
                  <a:noFill/>
                </a:ln>
                <a:solidFill>
                  <a:srgbClr val="006600"/>
                </a:solidFill>
                <a:effectLst/>
                <a:uLnTx/>
                <a:uFillTx/>
                <a:latin typeface="Arial"/>
                <a:ea typeface="+mn-ea"/>
                <a:cs typeface="Arial"/>
              </a:rPr>
              <a:t> </a:t>
            </a:r>
            <a:r>
              <a:rPr kumimoji="0" lang="en-US" altLang="en-US" sz="2400" b="1" i="0" u="none" strike="noStrike" kern="0" cap="none" spc="0" normalizeH="0" baseline="0" noProof="0" dirty="0">
                <a:ln>
                  <a:noFill/>
                </a:ln>
                <a:solidFill>
                  <a:srgbClr val="006600"/>
                </a:solidFill>
                <a:effectLst/>
                <a:uLnTx/>
                <a:uFillTx/>
                <a:latin typeface="Arial"/>
                <a:ea typeface="+mn-ea"/>
                <a:cs typeface="Arial"/>
              </a:rPr>
              <a:t>(egg case) with 12-50 </a:t>
            </a:r>
            <a:r>
              <a:rPr kumimoji="0" lang="en-US" altLang="en-US" sz="2400" b="1" i="0" u="none" strike="noStrike" kern="0" cap="none" spc="0" normalizeH="0" baseline="0" noProof="0" dirty="0" smtClean="0">
                <a:ln>
                  <a:noFill/>
                </a:ln>
                <a:solidFill>
                  <a:srgbClr val="006600"/>
                </a:solidFill>
                <a:effectLst/>
                <a:uLnTx/>
                <a:uFillTx/>
                <a:latin typeface="Arial"/>
                <a:ea typeface="+mn-ea"/>
                <a:cs typeface="Arial"/>
              </a:rPr>
              <a:t>eggs</a:t>
            </a: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1" i="0" u="none" strike="noStrike" kern="0" cap="none" spc="0" normalizeH="0" baseline="0" noProof="0" dirty="0" err="1">
                <a:ln>
                  <a:noFill/>
                </a:ln>
                <a:solidFill>
                  <a:srgbClr val="000000"/>
                </a:solidFill>
                <a:effectLst/>
                <a:uLnTx/>
                <a:uFillTx/>
                <a:latin typeface="Arial"/>
                <a:ea typeface="+mn-ea"/>
                <a:cs typeface="Arial"/>
              </a:rPr>
              <a:t>Ootheca</a:t>
            </a:r>
            <a:r>
              <a:rPr kumimoji="0" lang="en-US" altLang="en-US" sz="2800" b="1" i="0" u="none" strike="noStrike" kern="0" cap="none" spc="0" normalizeH="0" baseline="0" noProof="0" dirty="0">
                <a:ln>
                  <a:noFill/>
                </a:ln>
                <a:solidFill>
                  <a:srgbClr val="000000"/>
                </a:solidFill>
                <a:effectLst/>
                <a:uLnTx/>
                <a:uFillTx/>
                <a:latin typeface="Arial"/>
                <a:ea typeface="+mn-ea"/>
                <a:cs typeface="Arial"/>
              </a:rPr>
              <a:t> - desiccation-resistant, may be carried 2-3 days or </a:t>
            </a:r>
            <a:r>
              <a:rPr kumimoji="0" lang="en-US" altLang="en-US" sz="2800" b="1" i="0" u="none" strike="noStrike" kern="0" cap="none" spc="0" normalizeH="0" baseline="0" noProof="0" dirty="0" smtClean="0">
                <a:ln>
                  <a:noFill/>
                </a:ln>
                <a:solidFill>
                  <a:srgbClr val="000000"/>
                </a:solidFill>
                <a:effectLst/>
                <a:uLnTx/>
                <a:uFillTx/>
                <a:latin typeface="Arial"/>
                <a:ea typeface="+mn-ea"/>
                <a:cs typeface="Arial"/>
              </a:rPr>
              <a:t>weeks</a:t>
            </a:r>
            <a:endParaRPr kumimoji="0" lang="en-US" altLang="en-US" sz="2800" b="1" i="0" u="none" strike="noStrike" kern="0" cap="none" spc="0" normalizeH="0" baseline="0" noProof="0" dirty="0">
              <a:ln>
                <a:noFill/>
              </a:ln>
              <a:solidFill>
                <a:srgbClr val="000000"/>
              </a:solidFill>
              <a:effectLst/>
              <a:uLnTx/>
              <a:uFillTx/>
              <a:latin typeface="Arial"/>
              <a:ea typeface="+mn-ea"/>
              <a:cs typeface="Arial"/>
            </a:endParaRPr>
          </a:p>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Arial"/>
              </a:rPr>
              <a:t>Life span &gt;2 years under poor </a:t>
            </a:r>
            <a:r>
              <a:rPr kumimoji="0" lang="en-US" altLang="en-US" sz="2800" b="1" i="0" u="none" strike="noStrike" kern="0" cap="none" spc="0" normalizeH="0" baseline="0" noProof="0" dirty="0" smtClean="0">
                <a:ln>
                  <a:noFill/>
                </a:ln>
                <a:solidFill>
                  <a:srgbClr val="000000"/>
                </a:solidFill>
                <a:effectLst/>
                <a:uLnTx/>
                <a:uFillTx/>
                <a:latin typeface="Arial"/>
                <a:ea typeface="+mn-ea"/>
                <a:cs typeface="Arial"/>
              </a:rPr>
              <a:t>conditions</a:t>
            </a:r>
            <a:endParaRPr kumimoji="0" lang="en-US" altLang="en-US" sz="2400" b="1" i="0" u="none" strike="noStrike" kern="0" cap="none" spc="0" normalizeH="0" baseline="0" noProof="0" dirty="0">
              <a:ln>
                <a:noFill/>
              </a:ln>
              <a:solidFill>
                <a:srgbClr val="0066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a:ea typeface="+mn-ea"/>
              <a:cs typeface="Arial"/>
            </a:endParaRPr>
          </a:p>
        </p:txBody>
      </p:sp>
      <p:sp>
        <p:nvSpPr>
          <p:cNvPr id="4" name="Rectangle 3"/>
          <p:cNvSpPr/>
          <p:nvPr/>
        </p:nvSpPr>
        <p:spPr>
          <a:xfrm>
            <a:off x="-126275" y="0"/>
            <a:ext cx="12065726" cy="23637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smtClean="0">
                <a:ln>
                  <a:noFill/>
                </a:ln>
                <a:solidFill>
                  <a:srgbClr val="FF0000"/>
                </a:solidFill>
                <a:effectLst/>
                <a:uLnTx/>
                <a:uFillTx/>
                <a:latin typeface="Arial"/>
                <a:ea typeface="+mn-ea"/>
                <a:cs typeface="Arial"/>
              </a:rPr>
              <a:t>Cockroach</a:t>
            </a:r>
            <a:r>
              <a:rPr kumimoji="0" lang="en-US" altLang="en-US" sz="4000" b="1" i="0" u="none" strike="noStrike" kern="0" cap="none" spc="0" normalizeH="0" baseline="0" noProof="0" dirty="0">
                <a:ln>
                  <a:noFill/>
                </a:ln>
                <a:solidFill>
                  <a:srgbClr val="FF0000"/>
                </a:solidFill>
                <a:effectLst/>
                <a:uLnTx/>
                <a:uFillTx/>
                <a:latin typeface="Arial"/>
                <a:ea typeface="+mn-ea"/>
                <a:cs typeface="Arial"/>
              </a:rPr>
              <a:t/>
            </a:r>
            <a:br>
              <a:rPr kumimoji="0" lang="en-US" altLang="en-US" sz="4000" b="1" i="0" u="none" strike="noStrike" kern="0" cap="none" spc="0" normalizeH="0" baseline="0" noProof="0" dirty="0">
                <a:ln>
                  <a:noFill/>
                </a:ln>
                <a:solidFill>
                  <a:srgbClr val="FF0000"/>
                </a:solidFill>
                <a:effectLst/>
                <a:uLnTx/>
                <a:uFillTx/>
                <a:latin typeface="Arial"/>
                <a:ea typeface="+mn-ea"/>
                <a:cs typeface="Arial"/>
              </a:rPr>
            </a:br>
            <a:r>
              <a:rPr kumimoji="0" lang="en-US" altLang="en-US" sz="2800" b="1" i="0" u="none" strike="noStrike" kern="0" cap="none" spc="0" normalizeH="0" baseline="0" noProof="0" dirty="0" smtClean="0">
                <a:ln>
                  <a:noFill/>
                </a:ln>
                <a:solidFill>
                  <a:srgbClr val="000000"/>
                </a:solidFill>
                <a:effectLst/>
                <a:uLnTx/>
                <a:uFillTx/>
                <a:latin typeface="Arial"/>
                <a:ea typeface="+mn-ea"/>
                <a:cs typeface="Arial"/>
              </a:rPr>
              <a:t>Order </a:t>
            </a:r>
            <a:r>
              <a:rPr kumimoji="0" lang="en-US" altLang="en-US" sz="2800" b="1" i="0" u="none" strike="noStrike" kern="0" cap="none" spc="0" normalizeH="0" baseline="0" noProof="0" dirty="0" err="1">
                <a:ln>
                  <a:noFill/>
                </a:ln>
                <a:solidFill>
                  <a:srgbClr val="000000"/>
                </a:solidFill>
                <a:effectLst/>
                <a:uLnTx/>
                <a:uFillTx/>
                <a:latin typeface="Arial"/>
                <a:ea typeface="+mn-ea"/>
                <a:cs typeface="Arial"/>
              </a:rPr>
              <a:t>Dictyoptera</a:t>
            </a:r>
            <a:r>
              <a:rPr kumimoji="0" lang="en-US" altLang="en-US" sz="2800" b="1" i="0" u="none" strike="noStrike" kern="0" cap="none" spc="0" normalizeH="0" baseline="0" noProof="0" dirty="0">
                <a:ln>
                  <a:noFill/>
                </a:ln>
                <a:solidFill>
                  <a:srgbClr val="000000"/>
                </a:solidFill>
                <a:effectLst/>
                <a:uLnTx/>
                <a:uFillTx/>
                <a:latin typeface="Arial"/>
                <a:ea typeface="+mn-ea"/>
                <a:cs typeface="Arial"/>
              </a:rPr>
              <a:t>, formerly </a:t>
            </a:r>
            <a:r>
              <a:rPr kumimoji="0" lang="en-US" altLang="en-US" sz="2800" b="1" i="0" u="none" strike="noStrike" kern="0" cap="none" spc="0" normalizeH="0" baseline="0" noProof="0" dirty="0" err="1">
                <a:ln>
                  <a:noFill/>
                </a:ln>
                <a:solidFill>
                  <a:srgbClr val="000000"/>
                </a:solidFill>
                <a:effectLst/>
                <a:uLnTx/>
                <a:uFillTx/>
                <a:latin typeface="Arial"/>
                <a:ea typeface="+mn-ea"/>
                <a:cs typeface="Arial"/>
              </a:rPr>
              <a:t>Orthoptera</a:t>
            </a:r>
            <a:r>
              <a:rPr kumimoji="0" lang="en-US" altLang="en-US" sz="2800" b="1" i="0" u="none" strike="noStrike" kern="0" cap="none" spc="0" normalizeH="0" baseline="0" noProof="0" dirty="0">
                <a:ln>
                  <a:noFill/>
                </a:ln>
                <a:solidFill>
                  <a:srgbClr val="000000"/>
                </a:solidFill>
                <a:effectLst/>
                <a:uLnTx/>
                <a:uFillTx/>
                <a:latin typeface="Arial"/>
                <a:ea typeface="+mn-ea"/>
                <a:cs typeface="Arial"/>
              </a:rPr>
              <a:t> </a:t>
            </a:r>
            <a:endParaRPr kumimoji="0" lang="en-US" altLang="en-US" sz="2800" b="1" i="0" u="none" strike="noStrike" kern="0" cap="none" spc="0" normalizeH="0" baseline="0" noProof="0" dirty="0" smtClean="0">
              <a:ln>
                <a:noFill/>
              </a:ln>
              <a:solidFill>
                <a:srgbClr val="000000"/>
              </a:solidFill>
              <a:effectLst/>
              <a:uLnTx/>
              <a:uFillTx/>
              <a:latin typeface="Arial"/>
              <a:ea typeface="+mn-ea"/>
              <a:cs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en-US" sz="2800" b="1" i="0" u="none" strike="noStrike" kern="0" cap="none" spc="0" normalizeH="0" baseline="0" noProof="0" dirty="0">
                <a:ln>
                  <a:noFill/>
                </a:ln>
                <a:solidFill>
                  <a:srgbClr val="000000"/>
                </a:solidFill>
                <a:effectLst/>
                <a:uLnTx/>
                <a:uFillTx/>
                <a:latin typeface="Arial"/>
                <a:ea typeface="+mn-ea"/>
                <a:cs typeface="Arial"/>
              </a:rPr>
              <a:t>Some 4000 species, but &lt;1% are medically important as domestic pests (50 sp.)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375903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pPr eaLnBrk="1" hangingPunct="1"/>
            <a:r>
              <a:rPr lang="en-US" altLang="en-US" sz="4000" dirty="0"/>
              <a:t> important  species  of cockroach</a:t>
            </a:r>
            <a:br>
              <a:rPr lang="en-US" altLang="en-US" sz="4000" dirty="0"/>
            </a:br>
            <a:r>
              <a:rPr lang="en-US" altLang="en-US" sz="4000" dirty="0"/>
              <a:t>order </a:t>
            </a:r>
            <a:r>
              <a:rPr lang="en-US" altLang="en-US" sz="4000" dirty="0" err="1"/>
              <a:t>Dictyoptera</a:t>
            </a:r>
            <a:endParaRPr lang="en-US" altLang="en-US" sz="4000" dirty="0"/>
          </a:p>
        </p:txBody>
      </p:sp>
      <p:sp>
        <p:nvSpPr>
          <p:cNvPr id="478211" name="Rectangle 3"/>
          <p:cNvSpPr>
            <a:spLocks noGrp="1" noChangeArrowheads="1"/>
          </p:cNvSpPr>
          <p:nvPr>
            <p:ph type="body" idx="1"/>
          </p:nvPr>
        </p:nvSpPr>
        <p:spPr/>
        <p:txBody>
          <a:bodyPr/>
          <a:lstStyle/>
          <a:p>
            <a:pPr eaLnBrk="1" hangingPunct="1"/>
            <a:r>
              <a:rPr lang="en-US" altLang="en-US" sz="5400" b="1" dirty="0" err="1">
                <a:solidFill>
                  <a:srgbClr val="000099"/>
                </a:solidFill>
              </a:rPr>
              <a:t>Blatella</a:t>
            </a:r>
            <a:r>
              <a:rPr lang="en-US" altLang="en-US" sz="5400" b="1" dirty="0">
                <a:solidFill>
                  <a:srgbClr val="000099"/>
                </a:solidFill>
              </a:rPr>
              <a:t>  </a:t>
            </a:r>
            <a:r>
              <a:rPr lang="en-US" altLang="en-US" sz="5400" b="1" dirty="0" err="1" smtClean="0">
                <a:solidFill>
                  <a:srgbClr val="000099"/>
                </a:solidFill>
              </a:rPr>
              <a:t>germanica</a:t>
            </a:r>
            <a:endParaRPr lang="en-US" altLang="en-US" sz="5400" b="1" dirty="0">
              <a:solidFill>
                <a:srgbClr val="000099"/>
              </a:solidFill>
            </a:endParaRPr>
          </a:p>
          <a:p>
            <a:pPr eaLnBrk="1" hangingPunct="1"/>
            <a:r>
              <a:rPr lang="en-US" altLang="en-US" sz="5400" b="1" dirty="0" err="1">
                <a:solidFill>
                  <a:srgbClr val="000099"/>
                </a:solidFill>
              </a:rPr>
              <a:t>Blata</a:t>
            </a:r>
            <a:r>
              <a:rPr lang="en-US" altLang="en-US" sz="5400" b="1" dirty="0">
                <a:solidFill>
                  <a:srgbClr val="000099"/>
                </a:solidFill>
              </a:rPr>
              <a:t>   </a:t>
            </a:r>
            <a:r>
              <a:rPr lang="en-US" altLang="en-US" sz="5400" b="1" dirty="0" err="1">
                <a:solidFill>
                  <a:srgbClr val="000099"/>
                </a:solidFill>
              </a:rPr>
              <a:t>oriantalis</a:t>
            </a:r>
            <a:endParaRPr lang="en-US" altLang="en-US" sz="5400" b="1" dirty="0">
              <a:solidFill>
                <a:srgbClr val="000099"/>
              </a:solidFill>
            </a:endParaRPr>
          </a:p>
          <a:p>
            <a:pPr eaLnBrk="1" hangingPunct="1"/>
            <a:r>
              <a:rPr lang="en-US" altLang="en-US" sz="5400" b="1" dirty="0" err="1">
                <a:solidFill>
                  <a:srgbClr val="000099"/>
                </a:solidFill>
              </a:rPr>
              <a:t>Periplaneta</a:t>
            </a:r>
            <a:r>
              <a:rPr lang="en-US" altLang="en-US" sz="5400" b="1" dirty="0">
                <a:solidFill>
                  <a:srgbClr val="000099"/>
                </a:solidFill>
              </a:rPr>
              <a:t>   </a:t>
            </a:r>
            <a:r>
              <a:rPr lang="en-US" altLang="en-US" sz="5400" b="1" dirty="0" err="1">
                <a:solidFill>
                  <a:srgbClr val="000099"/>
                </a:solidFill>
              </a:rPr>
              <a:t>americana</a:t>
            </a:r>
            <a:endParaRPr lang="en-US" altLang="en-US" sz="5400" b="1" dirty="0">
              <a:solidFill>
                <a:srgbClr val="000099"/>
              </a:solidFill>
            </a:endParaRPr>
          </a:p>
          <a:p>
            <a:pPr eaLnBrk="1" hangingPunct="1"/>
            <a:r>
              <a:rPr lang="en-US" altLang="en-US" sz="5400" b="1" dirty="0" err="1">
                <a:solidFill>
                  <a:srgbClr val="000099"/>
                </a:solidFill>
              </a:rPr>
              <a:t>Supella</a:t>
            </a:r>
            <a:r>
              <a:rPr lang="en-US" altLang="en-US" sz="5400" b="1" dirty="0">
                <a:solidFill>
                  <a:srgbClr val="000099"/>
                </a:solidFill>
              </a:rPr>
              <a:t> </a:t>
            </a:r>
            <a:r>
              <a:rPr lang="en-US" altLang="en-US" sz="5400" b="1" dirty="0" err="1">
                <a:solidFill>
                  <a:srgbClr val="000099"/>
                </a:solidFill>
              </a:rPr>
              <a:t>longipalpa</a:t>
            </a:r>
            <a:endParaRPr lang="en-US" altLang="en-US" sz="5400" b="1" dirty="0">
              <a:solidFill>
                <a:srgbClr val="000099"/>
              </a:solidFill>
            </a:endParaRPr>
          </a:p>
        </p:txBody>
      </p:sp>
    </p:spTree>
    <p:extLst>
      <p:ext uri="{BB962C8B-B14F-4D97-AF65-F5344CB8AC3E}">
        <p14:creationId xmlns:p14="http://schemas.microsoft.com/office/powerpoint/2010/main" val="33989286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Picture 2" descr="compr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80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06627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4594" name="Picture 2" descr="eggr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80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2684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1981200" y="274638"/>
            <a:ext cx="8229600" cy="201612"/>
          </a:xfrm>
        </p:spPr>
        <p:txBody>
          <a:bodyPr/>
          <a:lstStyle/>
          <a:p>
            <a:pPr eaLnBrk="1" hangingPunct="1"/>
            <a:r>
              <a:rPr lang="en-US" altLang="en-US" sz="4000" b="1">
                <a:solidFill>
                  <a:schemeClr val="accent2"/>
                </a:solidFill>
              </a:rPr>
              <a:t>Diseases</a:t>
            </a:r>
          </a:p>
        </p:txBody>
      </p:sp>
      <p:sp>
        <p:nvSpPr>
          <p:cNvPr id="498691" name="Rectangle 3"/>
          <p:cNvSpPr>
            <a:spLocks noGrp="1" noChangeArrowheads="1"/>
          </p:cNvSpPr>
          <p:nvPr>
            <p:ph type="body" idx="1"/>
          </p:nvPr>
        </p:nvSpPr>
        <p:spPr>
          <a:xfrm>
            <a:off x="1524001" y="692150"/>
            <a:ext cx="8964613" cy="6165850"/>
          </a:xfrm>
        </p:spPr>
        <p:txBody>
          <a:bodyPr/>
          <a:lstStyle/>
          <a:p>
            <a:pPr eaLnBrk="1" hangingPunct="1">
              <a:lnSpc>
                <a:spcPct val="80000"/>
              </a:lnSpc>
            </a:pPr>
            <a:r>
              <a:rPr lang="en-US" altLang="en-US" sz="3600" b="1"/>
              <a:t>Cockroaches</a:t>
            </a:r>
            <a:r>
              <a:rPr lang="en-US" altLang="en-US" sz="2000"/>
              <a:t> </a:t>
            </a:r>
            <a:r>
              <a:rPr lang="en-US" altLang="en-US" sz="2000">
                <a:solidFill>
                  <a:srgbClr val="006600"/>
                </a:solidFill>
              </a:rPr>
              <a:t>move freely from building to building or from drains, gardens, sewers and latrines to human habitations.</a:t>
            </a:r>
          </a:p>
          <a:p>
            <a:pPr eaLnBrk="1" hangingPunct="1">
              <a:lnSpc>
                <a:spcPct val="80000"/>
              </a:lnSpc>
            </a:pPr>
            <a:r>
              <a:rPr lang="en-US" altLang="en-US" sz="2000"/>
              <a:t> Because they feed on human faeces as well as human food they can spread germs that cause disease . </a:t>
            </a:r>
          </a:p>
          <a:p>
            <a:pPr eaLnBrk="1" hangingPunct="1">
              <a:lnSpc>
                <a:spcPct val="80000"/>
              </a:lnSpc>
            </a:pPr>
            <a:r>
              <a:rPr lang="en-US" altLang="en-US" sz="2000"/>
              <a:t>Cockroaches are not usually the most important cause of a disease, but like houseflies they may play a supplementary role in the spread of some diseases.</a:t>
            </a:r>
          </a:p>
          <a:p>
            <a:pPr eaLnBrk="1" hangingPunct="1">
              <a:lnSpc>
                <a:spcPct val="80000"/>
              </a:lnSpc>
            </a:pPr>
            <a:r>
              <a:rPr lang="en-US" altLang="en-US" sz="2000"/>
              <a:t> They are proven or suspected carriers of the organisms causing:</a:t>
            </a:r>
          </a:p>
          <a:p>
            <a:pPr eaLnBrk="1" hangingPunct="1">
              <a:lnSpc>
                <a:spcPct val="80000"/>
              </a:lnSpc>
            </a:pPr>
            <a:r>
              <a:rPr lang="en-US" altLang="en-US" sz="2000"/>
              <a:t>- </a:t>
            </a:r>
            <a:r>
              <a:rPr lang="en-US" altLang="en-US" sz="2400" b="1">
                <a:solidFill>
                  <a:srgbClr val="990000"/>
                </a:solidFill>
              </a:rPr>
              <a:t>diarrhoea</a:t>
            </a:r>
            <a:br>
              <a:rPr lang="en-US" altLang="en-US" sz="2400" b="1">
                <a:solidFill>
                  <a:srgbClr val="990000"/>
                </a:solidFill>
              </a:rPr>
            </a:br>
            <a:r>
              <a:rPr lang="en-US" altLang="en-US" sz="2400" b="1">
                <a:solidFill>
                  <a:srgbClr val="990000"/>
                </a:solidFill>
              </a:rPr>
              <a:t>- dysentery</a:t>
            </a:r>
            <a:br>
              <a:rPr lang="en-US" altLang="en-US" sz="2400" b="1">
                <a:solidFill>
                  <a:srgbClr val="990000"/>
                </a:solidFill>
              </a:rPr>
            </a:br>
            <a:r>
              <a:rPr lang="en-US" altLang="en-US" sz="2400" b="1">
                <a:solidFill>
                  <a:srgbClr val="990000"/>
                </a:solidFill>
              </a:rPr>
              <a:t>- cholera</a:t>
            </a:r>
            <a:br>
              <a:rPr lang="en-US" altLang="en-US" sz="2400" b="1">
                <a:solidFill>
                  <a:srgbClr val="990000"/>
                </a:solidFill>
              </a:rPr>
            </a:br>
            <a:r>
              <a:rPr lang="en-US" altLang="en-US" sz="2400" b="1">
                <a:solidFill>
                  <a:srgbClr val="990000"/>
                </a:solidFill>
              </a:rPr>
              <a:t>- leprosy</a:t>
            </a:r>
            <a:br>
              <a:rPr lang="en-US" altLang="en-US" sz="2400" b="1">
                <a:solidFill>
                  <a:srgbClr val="990000"/>
                </a:solidFill>
              </a:rPr>
            </a:br>
            <a:r>
              <a:rPr lang="en-US" altLang="en-US" sz="2400" b="1">
                <a:solidFill>
                  <a:srgbClr val="990000"/>
                </a:solidFill>
              </a:rPr>
              <a:t>- plague</a:t>
            </a:r>
            <a:br>
              <a:rPr lang="en-US" altLang="en-US" sz="2400" b="1">
                <a:solidFill>
                  <a:srgbClr val="990000"/>
                </a:solidFill>
              </a:rPr>
            </a:br>
            <a:r>
              <a:rPr lang="en-US" altLang="en-US" sz="2400" b="1">
                <a:solidFill>
                  <a:srgbClr val="990000"/>
                </a:solidFill>
              </a:rPr>
              <a:t>- typhoid fever</a:t>
            </a:r>
            <a:br>
              <a:rPr lang="en-US" altLang="en-US" sz="2400" b="1">
                <a:solidFill>
                  <a:srgbClr val="990000"/>
                </a:solidFill>
              </a:rPr>
            </a:br>
            <a:r>
              <a:rPr lang="en-US" altLang="en-US" sz="2400" b="1">
                <a:solidFill>
                  <a:srgbClr val="990000"/>
                </a:solidFill>
              </a:rPr>
              <a:t>- viral diseases such as poliomyelitis</a:t>
            </a:r>
            <a:r>
              <a:rPr lang="en-US" altLang="en-US" sz="2000">
                <a:solidFill>
                  <a:srgbClr val="990000"/>
                </a:solidFill>
              </a:rPr>
              <a:t>.</a:t>
            </a:r>
          </a:p>
          <a:p>
            <a:pPr eaLnBrk="1" hangingPunct="1">
              <a:lnSpc>
                <a:spcPct val="80000"/>
              </a:lnSpc>
            </a:pPr>
            <a:r>
              <a:rPr lang="en-US" altLang="en-US" sz="2000"/>
              <a:t>In addition they carry the eggs of parasitic worms and may cause allergic reactions, including dermatitis, itching, swelling of the eyelids and more serious respiratory conditions </a:t>
            </a:r>
          </a:p>
        </p:txBody>
      </p:sp>
    </p:spTree>
    <p:extLst>
      <p:ext uri="{BB962C8B-B14F-4D97-AF65-F5344CB8AC3E}">
        <p14:creationId xmlns:p14="http://schemas.microsoft.com/office/powerpoint/2010/main" val="316481694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descr="Diptera: the f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6957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a:xfrm>
            <a:off x="1981200" y="274638"/>
            <a:ext cx="8229600" cy="417512"/>
          </a:xfrm>
        </p:spPr>
        <p:txBody>
          <a:bodyPr/>
          <a:lstStyle/>
          <a:p>
            <a:pPr eaLnBrk="1" hangingPunct="1"/>
            <a:r>
              <a:rPr lang="en-US" altLang="en-US" sz="4800" b="1">
                <a:solidFill>
                  <a:schemeClr val="accent2"/>
                </a:solidFill>
              </a:rPr>
              <a:t>Order Diptera</a:t>
            </a:r>
          </a:p>
        </p:txBody>
      </p:sp>
      <p:sp>
        <p:nvSpPr>
          <p:cNvPr id="507907" name="Rectangle 3"/>
          <p:cNvSpPr>
            <a:spLocks noGrp="1" noChangeArrowheads="1"/>
          </p:cNvSpPr>
          <p:nvPr>
            <p:ph type="body" idx="1"/>
          </p:nvPr>
        </p:nvSpPr>
        <p:spPr>
          <a:xfrm>
            <a:off x="1524000" y="765176"/>
            <a:ext cx="9144000" cy="6092825"/>
          </a:xfrm>
        </p:spPr>
        <p:txBody>
          <a:bodyPr/>
          <a:lstStyle/>
          <a:p>
            <a:pPr eaLnBrk="1" hangingPunct="1">
              <a:lnSpc>
                <a:spcPct val="90000"/>
              </a:lnSpc>
            </a:pPr>
            <a:r>
              <a:rPr lang="en-US" altLang="en-US" b="1" smtClean="0"/>
              <a:t> suborder Nematocera:</a:t>
            </a:r>
          </a:p>
          <a:p>
            <a:pPr eaLnBrk="1" hangingPunct="1">
              <a:lnSpc>
                <a:spcPct val="90000"/>
              </a:lnSpc>
              <a:buFontTx/>
              <a:buNone/>
            </a:pPr>
            <a:r>
              <a:rPr lang="en-US" altLang="en-US" sz="2800" b="1">
                <a:solidFill>
                  <a:srgbClr val="990000"/>
                </a:solidFill>
              </a:rPr>
              <a:t>Culicidae </a:t>
            </a:r>
          </a:p>
          <a:p>
            <a:pPr eaLnBrk="1" hangingPunct="1">
              <a:lnSpc>
                <a:spcPct val="90000"/>
              </a:lnSpc>
              <a:buFontTx/>
              <a:buNone/>
            </a:pPr>
            <a:r>
              <a:rPr lang="en-US" altLang="en-US" sz="2800" b="1">
                <a:solidFill>
                  <a:srgbClr val="990000"/>
                </a:solidFill>
              </a:rPr>
              <a:t>Psychodidae</a:t>
            </a:r>
          </a:p>
          <a:p>
            <a:pPr eaLnBrk="1" hangingPunct="1">
              <a:lnSpc>
                <a:spcPct val="90000"/>
              </a:lnSpc>
              <a:buFontTx/>
              <a:buNone/>
            </a:pPr>
            <a:r>
              <a:rPr lang="en-US" altLang="en-US" sz="2800" b="1">
                <a:solidFill>
                  <a:srgbClr val="990000"/>
                </a:solidFill>
              </a:rPr>
              <a:t>Simulidae</a:t>
            </a:r>
          </a:p>
          <a:p>
            <a:pPr eaLnBrk="1" hangingPunct="1">
              <a:lnSpc>
                <a:spcPct val="90000"/>
              </a:lnSpc>
              <a:buFontTx/>
              <a:buNone/>
            </a:pPr>
            <a:r>
              <a:rPr lang="en-US" altLang="en-US" sz="2800" b="1">
                <a:solidFill>
                  <a:srgbClr val="990000"/>
                </a:solidFill>
              </a:rPr>
              <a:t>Ceratopogonidae</a:t>
            </a:r>
          </a:p>
          <a:p>
            <a:pPr eaLnBrk="1" hangingPunct="1">
              <a:lnSpc>
                <a:spcPct val="90000"/>
              </a:lnSpc>
            </a:pPr>
            <a:r>
              <a:rPr lang="en-US" altLang="en-US" b="1" smtClean="0"/>
              <a:t>suborder Bracycera :</a:t>
            </a:r>
          </a:p>
          <a:p>
            <a:pPr eaLnBrk="1" hangingPunct="1">
              <a:lnSpc>
                <a:spcPct val="90000"/>
              </a:lnSpc>
              <a:buFontTx/>
              <a:buNone/>
            </a:pPr>
            <a:r>
              <a:rPr lang="en-US" altLang="en-US" sz="2800" b="1">
                <a:solidFill>
                  <a:srgbClr val="990000"/>
                </a:solidFill>
              </a:rPr>
              <a:t>Tabanidae</a:t>
            </a:r>
          </a:p>
          <a:p>
            <a:pPr eaLnBrk="1" hangingPunct="1">
              <a:lnSpc>
                <a:spcPct val="90000"/>
              </a:lnSpc>
            </a:pPr>
            <a:r>
              <a:rPr lang="en-US" altLang="en-US" b="1" smtClean="0"/>
              <a:t>suborder Cyclorrhapha:</a:t>
            </a:r>
          </a:p>
          <a:p>
            <a:pPr eaLnBrk="1" hangingPunct="1">
              <a:lnSpc>
                <a:spcPct val="90000"/>
              </a:lnSpc>
              <a:buFontTx/>
              <a:buNone/>
            </a:pPr>
            <a:r>
              <a:rPr lang="en-US" altLang="en-US" sz="2800" b="1">
                <a:solidFill>
                  <a:srgbClr val="990000"/>
                </a:solidFill>
              </a:rPr>
              <a:t>Muscidae</a:t>
            </a:r>
          </a:p>
          <a:p>
            <a:pPr eaLnBrk="1" hangingPunct="1">
              <a:lnSpc>
                <a:spcPct val="90000"/>
              </a:lnSpc>
              <a:buFontTx/>
              <a:buNone/>
            </a:pPr>
            <a:r>
              <a:rPr lang="en-US" altLang="en-US" sz="2800" b="1">
                <a:solidFill>
                  <a:srgbClr val="990000"/>
                </a:solidFill>
              </a:rPr>
              <a:t>Calliphoridae</a:t>
            </a:r>
          </a:p>
          <a:p>
            <a:pPr eaLnBrk="1" hangingPunct="1">
              <a:lnSpc>
                <a:spcPct val="90000"/>
              </a:lnSpc>
              <a:buFontTx/>
              <a:buNone/>
            </a:pPr>
            <a:r>
              <a:rPr lang="en-US" altLang="en-US" sz="2800" b="1">
                <a:solidFill>
                  <a:srgbClr val="990000"/>
                </a:solidFill>
              </a:rPr>
              <a:t>Sarcophagidae</a:t>
            </a:r>
          </a:p>
          <a:p>
            <a:pPr eaLnBrk="1" hangingPunct="1">
              <a:lnSpc>
                <a:spcPct val="90000"/>
              </a:lnSpc>
              <a:buFontTx/>
              <a:buNone/>
            </a:pPr>
            <a:r>
              <a:rPr lang="en-US" altLang="en-US" sz="2800" b="1">
                <a:solidFill>
                  <a:srgbClr val="990000"/>
                </a:solidFill>
              </a:rPr>
              <a:t>Oestridae</a:t>
            </a:r>
            <a:r>
              <a:rPr lang="en-US" altLang="en-US" sz="2800" b="1"/>
              <a:t> </a:t>
            </a:r>
          </a:p>
        </p:txBody>
      </p:sp>
    </p:spTree>
    <p:extLst>
      <p:ext uri="{BB962C8B-B14F-4D97-AF65-F5344CB8AC3E}">
        <p14:creationId xmlns:p14="http://schemas.microsoft.com/office/powerpoint/2010/main" val="33046321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2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5914" y="749300"/>
            <a:ext cx="6696075"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267" name="Rectangle 3"/>
          <p:cNvSpPr>
            <a:spLocks noChangeArrowheads="1"/>
          </p:cNvSpPr>
          <p:nvPr/>
        </p:nvSpPr>
        <p:spPr bwMode="auto">
          <a:xfrm>
            <a:off x="1524000" y="115889"/>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Life Cycle:T</a:t>
            </a: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 mosquito goes through four separate and distinct stages of its life cycle: Egg, Larva, Pupa, and Adult. Each of these stages can be easily recognized by its special appearance</a:t>
            </a: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1706270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66" name="Picture 2" descr="various_larv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709295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867" name="Text Box 3"/>
          <p:cNvSpPr txBox="1">
            <a:spLocks noChangeArrowheads="1"/>
          </p:cNvSpPr>
          <p:nvPr/>
        </p:nvSpPr>
        <p:spPr bwMode="auto">
          <a:xfrm>
            <a:off x="2853036" y="5038725"/>
            <a:ext cx="461665" cy="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8868" name="Text Box 4"/>
          <p:cNvSpPr txBox="1">
            <a:spLocks noChangeArrowheads="1"/>
          </p:cNvSpPr>
          <p:nvPr/>
        </p:nvSpPr>
        <p:spPr bwMode="auto">
          <a:xfrm rot="16200000">
            <a:off x="6817460" y="2104232"/>
            <a:ext cx="5724644"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1"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Aedes, Anopheles </a:t>
            </a:r>
            <a:r>
              <a:rPr kumimoji="0" lang="en-US" altLang="en-US" sz="20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and</a:t>
            </a:r>
            <a:r>
              <a:rPr kumimoji="0" lang="en-US" altLang="en-US" sz="2000" b="1" i="1"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 Culex </a:t>
            </a:r>
            <a:r>
              <a:rPr kumimoji="0" lang="en-US" altLang="en-US" sz="20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rPr>
              <a:t>larvae.</a:t>
            </a:r>
            <a:endParaRPr kumimoji="0" lang="fa-IR" altLang="en-US" sz="2000" b="1" i="0" u="none" strike="noStrike" kern="1200" cap="none" spc="0" normalizeH="0" baseline="0" noProof="0">
              <a:ln>
                <a:noFill/>
              </a:ln>
              <a:solidFill>
                <a:srgbClr val="FF33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An indication of the genera of mosquito larvae can be made from the length of the siphon.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Anopheles</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have very short siphons (see below also), while </a:t>
            </a:r>
            <a:r>
              <a:rPr kumimoji="0" lang="en-US" altLang="en-US" sz="2000" b="1" i="1"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Culex</a:t>
            </a:r>
            <a:r>
              <a:rPr kumimoji="0" lang="en-US" altLang="en-US" sz="2000" b="1"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rPr>
              <a:t> tend to have the longest siphons. </a:t>
            </a:r>
          </a:p>
        </p:txBody>
      </p:sp>
    </p:spTree>
    <p:extLst>
      <p:ext uri="{BB962C8B-B14F-4D97-AF65-F5344CB8AC3E}">
        <p14:creationId xmlns:p14="http://schemas.microsoft.com/office/powerpoint/2010/main" val="1018788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rnd" cmpd="sng" algn="ctr">
          <a:noFill/>
          <a:prstDash val="sysDot"/>
          <a:round/>
          <a:headEnd type="none" w="med" len="med"/>
          <a:tailEnd type="none" w="med" len="med"/>
        </a:ln>
        <a:effectLst>
          <a:outerShdw dist="107763" dir="2700000" algn="ctr" rotWithShape="0">
            <a:schemeClr val="bg2"/>
          </a:outerShdw>
        </a:effectLst>
      </a:spPr>
      <a:bodyPr vert="eaVert" wrap="square" lIns="91440" tIns="45720" rIns="91440" bIns="45720" numCol="1" anchor="t" anchorCtr="0" compatLnSpc="1">
        <a:prstTxWarp prst="textNoShape">
          <a:avLst/>
        </a:prstTxWarp>
        <a:spAutoFit/>
      </a:bodyPr>
      <a:lstStyle>
        <a:defPPr marL="0" marR="0" indent="0" algn="dist" defTabSz="914400" rtl="0" eaLnBrk="1" fontAlgn="base" latinLnBrk="1" hangingPunct="1">
          <a:lnSpc>
            <a:spcPct val="100000"/>
          </a:lnSpc>
          <a:spcBef>
            <a:spcPct val="0"/>
          </a:spcBef>
          <a:spcAft>
            <a:spcPct val="0"/>
          </a:spcAft>
          <a:buClrTx/>
          <a:buSzTx/>
          <a:buFontTx/>
          <a:buNone/>
          <a:tabLst/>
          <a:defRPr kumimoji="1" lang="ar-SA" sz="1400" b="1" i="0" u="none" strike="noStrike" cap="none" normalizeH="0" baseline="0" smtClean="0">
            <a:ln>
              <a:noFill/>
            </a:ln>
            <a:solidFill>
              <a:schemeClr val="tx1"/>
            </a:solidFill>
            <a:effectLst/>
            <a:latin typeface="Tahoma" charset="0"/>
            <a:ea typeface="굴림" pitchFamily="50" charset="-127"/>
            <a:cs typeface="Arial" charset="0"/>
          </a:defRPr>
        </a:defPPr>
      </a:lstStyle>
    </a:spDef>
    <a:lnDef>
      <a:spPr bwMode="auto">
        <a:xfrm>
          <a:off x="0" y="0"/>
          <a:ext cx="1" cy="1"/>
        </a:xfrm>
        <a:custGeom>
          <a:avLst/>
          <a:gdLst/>
          <a:ahLst/>
          <a:cxnLst/>
          <a:rect l="0" t="0" r="0" b="0"/>
          <a:pathLst/>
        </a:custGeom>
        <a:noFill/>
        <a:ln w="9525" cap="rnd" cmpd="sng" algn="ctr">
          <a:noFill/>
          <a:prstDash val="sysDot"/>
          <a:round/>
          <a:headEnd type="none" w="med" len="med"/>
          <a:tailEnd type="none" w="med" len="med"/>
        </a:ln>
        <a:effectLst>
          <a:outerShdw dist="107763" dir="2700000" algn="ctr" rotWithShape="0">
            <a:schemeClr val="bg2"/>
          </a:outerShdw>
        </a:effectLst>
      </a:spPr>
      <a:bodyPr vert="eaVert" wrap="square" lIns="91440" tIns="45720" rIns="91440" bIns="45720" numCol="1" anchor="t" anchorCtr="0" compatLnSpc="1">
        <a:prstTxWarp prst="textNoShape">
          <a:avLst/>
        </a:prstTxWarp>
        <a:spAutoFit/>
      </a:bodyPr>
      <a:lstStyle>
        <a:defPPr marL="0" marR="0" indent="0" algn="dist" defTabSz="914400" rtl="0" eaLnBrk="1" fontAlgn="base" latinLnBrk="1" hangingPunct="1">
          <a:lnSpc>
            <a:spcPct val="100000"/>
          </a:lnSpc>
          <a:spcBef>
            <a:spcPct val="0"/>
          </a:spcBef>
          <a:spcAft>
            <a:spcPct val="0"/>
          </a:spcAft>
          <a:buClrTx/>
          <a:buSzTx/>
          <a:buFontTx/>
          <a:buNone/>
          <a:tabLst/>
          <a:defRPr kumimoji="1" lang="ar-SA" sz="1400" b="1" i="0" u="none" strike="noStrike" cap="none" normalizeH="0" baseline="0" smtClean="0">
            <a:ln>
              <a:noFill/>
            </a:ln>
            <a:solidFill>
              <a:schemeClr val="tx1"/>
            </a:solidFill>
            <a:effectLst/>
            <a:latin typeface="Tahoma" charset="0"/>
            <a:ea typeface="굴림" pitchFamily="50" charset="-127"/>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5037</Words>
  <Application>Microsoft Office PowerPoint</Application>
  <PresentationFormat>Widescreen</PresentationFormat>
  <Paragraphs>768</Paragraphs>
  <Slides>164</Slides>
  <Notes>3</Notes>
  <HiddenSlides>0</HiddenSlides>
  <MMClips>0</MMClips>
  <ScaleCrop>false</ScaleCrop>
  <HeadingPairs>
    <vt:vector size="8" baseType="variant">
      <vt:variant>
        <vt:lpstr>Fonts Used</vt:lpstr>
      </vt:variant>
      <vt:variant>
        <vt:i4>11</vt:i4>
      </vt:variant>
      <vt:variant>
        <vt:lpstr>Theme</vt:lpstr>
      </vt:variant>
      <vt:variant>
        <vt:i4>7</vt:i4>
      </vt:variant>
      <vt:variant>
        <vt:lpstr>Embedded OLE Servers</vt:lpstr>
      </vt:variant>
      <vt:variant>
        <vt:i4>1</vt:i4>
      </vt:variant>
      <vt:variant>
        <vt:lpstr>Slide Titles</vt:lpstr>
      </vt:variant>
      <vt:variant>
        <vt:i4>164</vt:i4>
      </vt:variant>
    </vt:vector>
  </HeadingPairs>
  <TitlesOfParts>
    <vt:vector size="183" baseType="lpstr">
      <vt:lpstr>Arial</vt:lpstr>
      <vt:lpstr>Arial Black</vt:lpstr>
      <vt:lpstr>B Lotus</vt:lpstr>
      <vt:lpstr>B Titr</vt:lpstr>
      <vt:lpstr>Calibri</vt:lpstr>
      <vt:lpstr>Calibri Light</vt:lpstr>
      <vt:lpstr>굴림</vt:lpstr>
      <vt:lpstr>Lotus</vt:lpstr>
      <vt:lpstr>Tahoma</vt:lpstr>
      <vt:lpstr>Times New Roman</vt:lpstr>
      <vt:lpstr>Univers</vt:lpstr>
      <vt:lpstr>Office Theme</vt:lpstr>
      <vt:lpstr>Default Design</vt:lpstr>
      <vt:lpstr>1_Default Design</vt:lpstr>
      <vt:lpstr>2_Default Design</vt:lpstr>
      <vt:lpstr>25_Default Design</vt:lpstr>
      <vt:lpstr>3_Default Design</vt:lpstr>
      <vt:lpstr>4_Default Design</vt:lpstr>
      <vt:lpstr>Bitmap Image</vt:lpstr>
      <vt:lpstr>معرفی بندپایان مهم برای دانشجویان رشته  پزشکی</vt:lpstr>
      <vt:lpstr>PowerPoint Presentation</vt:lpstr>
      <vt:lpstr>PowerPoint Presentation</vt:lpstr>
      <vt:lpstr>PowerPoint Presentation</vt:lpstr>
      <vt:lpstr>References </vt:lpstr>
      <vt:lpstr>PowerPoint Presentation</vt:lpstr>
      <vt:lpstr>PowerPoint Presentation</vt:lpstr>
      <vt:lpstr>Why is Entomology important to we</vt:lpstr>
      <vt:lpstr>PowerPoint Presentation</vt:lpstr>
      <vt:lpstr>What is an Arthropod? The word "arthropod" comes from two Greek words, arthro (jointed) and pod (foot).   Arthropods(arthro+pod) </vt:lpstr>
      <vt:lpstr>PowerPoint Presentation</vt:lpstr>
      <vt:lpstr>Importance  of Arthropoda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Nasopharyngeal myiasis</vt:lpstr>
      <vt:lpstr>PowerPoint Presentation</vt:lpstr>
      <vt:lpstr>PowerPoint Presentation</vt:lpstr>
      <vt:lpstr>PowerPoint Presentation</vt:lpstr>
      <vt:lpstr>PowerPoint Presentation</vt:lpstr>
      <vt:lpstr>PowerPoint Presentation</vt:lpstr>
      <vt:lpstr>PowerPoint Presentation</vt:lpstr>
      <vt:lpstr>Progression of Bite (3-10 days)</vt:lpstr>
      <vt:lpstr>PowerPoint Presentation</vt:lpstr>
      <vt:lpstr>PowerPoint Presentation</vt:lpstr>
      <vt:lpstr>PowerPoint Presentation</vt:lpstr>
      <vt:lpstr>Hemiscorpius lepturus </vt:lpstr>
      <vt:lpstr>PowerPoint Presentation</vt:lpstr>
      <vt:lpstr>PowerPoint Presentation</vt:lpstr>
      <vt:lpstr>PowerPoint Presentation</vt:lpstr>
      <vt:lpstr>PowerPoint Presentation</vt:lpstr>
      <vt:lpstr>Basic drugs for the phlebotomist</vt:lpstr>
      <vt:lpstr>PowerPoint Presentation</vt:lpstr>
      <vt:lpstr>PowerPoint Presentation</vt:lpstr>
      <vt:lpstr>Tick borne diseases (hard tick) Tick paralysis or Ascending paralysis </vt:lpstr>
      <vt:lpstr> </vt:lpstr>
      <vt:lpstr>Rickettsial diseases:</vt:lpstr>
      <vt:lpstr>Tick borne diseases (soft tick)</vt:lpstr>
      <vt:lpstr>PowerPoint Presentation</vt:lpstr>
      <vt:lpstr>PowerPoint Presentation</vt:lpstr>
      <vt:lpstr>PowerPoint Presentation</vt:lpstr>
      <vt:lpstr>Chigger (mite) borne disease</vt:lpstr>
      <vt:lpstr>Family Dermanyssidae</vt:lpstr>
      <vt:lpstr>Mite borne disease</vt:lpstr>
      <vt:lpstr>House dust mites</vt:lpstr>
      <vt:lpstr>PowerPoint Presentation</vt:lpstr>
      <vt:lpstr>PowerPoint Presentation</vt:lpstr>
      <vt:lpstr>Scabies (mange) mites</vt:lpstr>
      <vt:lpstr>PowerPoint Presentation</vt:lpstr>
      <vt:lpstr>PowerPoint Presentation</vt:lpstr>
      <vt:lpstr>PowerPoint Presentation</vt:lpstr>
      <vt:lpstr> </vt:lpstr>
      <vt:lpstr>PowerPoint Presentation</vt:lpstr>
      <vt:lpstr>Formulations of insecticides which can be applied as creams, lotions or aqueous emulsions for use against scabies </vt:lpstr>
      <vt:lpstr>Follicle mites</vt:lpstr>
      <vt:lpstr>Follicle mites</vt:lpstr>
      <vt:lpstr>PowerPoint Presentation</vt:lpstr>
      <vt:lpstr>PowerPoint Presentation</vt:lpstr>
      <vt:lpstr>Side effects : Pyoderma ,Belpharit,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Species  of Louse order Anoplura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Nuisance(Pediculosis) </vt:lpstr>
      <vt:lpstr>PowerPoint Presentation</vt:lpstr>
      <vt:lpstr>PowerPoint Presentation</vt:lpstr>
      <vt:lpstr>Image of the common Bedbug Cimex lectularius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important  species  of cockroach order Dictyoptera</vt:lpstr>
      <vt:lpstr>PowerPoint Presentation</vt:lpstr>
      <vt:lpstr>PowerPoint Presentation</vt:lpstr>
      <vt:lpstr>Diseases</vt:lpstr>
      <vt:lpstr>PowerPoint Presentation</vt:lpstr>
      <vt:lpstr>Order Diptera</vt:lpstr>
      <vt:lpstr>PowerPoint Presentation</vt:lpstr>
      <vt:lpstr>PowerPoint Presentation</vt:lpstr>
      <vt:lpstr>PowerPoint Presentation</vt:lpstr>
      <vt:lpstr>PowerPoint Presentation</vt:lpstr>
      <vt:lpstr>Mosquitos </vt:lpstr>
      <vt:lpstr>Biting behaviour </vt:lpstr>
      <vt:lpstr>PowerPoint Presentation</vt:lpstr>
      <vt:lpstr>Anopheles mosquitoes</vt:lpstr>
      <vt:lpstr> </vt:lpstr>
      <vt:lpstr>PowerPoint Presentation</vt:lpstr>
      <vt:lpstr>PowerPoint Presentation</vt:lpstr>
      <vt:lpstr>PowerPoint Presentation</vt:lpstr>
      <vt:lpstr>PowerPoint Presentation</vt:lpstr>
      <vt:lpstr>Psychodidae (moth flies, sand flies)</vt:lpstr>
      <vt:lpstr>Sandfly (Phlebotumus 2-4 mm,small hairy flies with pointed elliptical wings )</vt:lpstr>
      <vt:lpstr>PowerPoint Presentation</vt:lpstr>
      <vt:lpstr>Sandflies </vt:lpstr>
      <vt:lpstr>Sandflies species</vt:lpstr>
      <vt:lpstr>Cutaneous leishmaniasis</vt:lpstr>
      <vt:lpstr>Localised  Cutaneous Leishmaniasis  </vt:lpstr>
      <vt:lpstr>PowerPoint Presentation</vt:lpstr>
      <vt:lpstr>PowerPoint Presentation</vt:lpstr>
      <vt:lpstr>PowerPoint Presentation</vt:lpstr>
      <vt:lpstr>PowerPoint Presentation</vt:lpstr>
      <vt:lpstr>Muscidae</vt:lpstr>
      <vt:lpstr> </vt:lpstr>
      <vt:lpstr>.</vt:lpstr>
      <vt:lpstr>PowerPoint Presentation</vt:lpstr>
      <vt:lpstr>The diseases that flies can transmit</vt:lpstr>
      <vt:lpstr>Stomoxys calcitrans - stable fly</vt:lpstr>
      <vt:lpstr>PowerPoint Presentation</vt:lpstr>
      <vt:lpstr>Stable flies (Stomoxys calciteranas) occur around the world</vt:lpstr>
      <vt:lpstr>African Sleeping Sickness</vt:lpstr>
      <vt:lpstr>Tsetse flies are robust, 6-15 mm in length</vt:lpstr>
      <vt:lpstr>PowerPoint Presentation</vt:lpstr>
      <vt:lpstr>Myiasis</vt:lpstr>
      <vt:lpstr>Myiasis is clinically classified as:</vt:lpstr>
      <vt:lpstr>PowerPoint Presentation</vt:lpstr>
      <vt:lpstr>Calliphoridae</vt:lpstr>
      <vt:lpstr>Oesteridae</vt:lpstr>
      <vt:lpstr>PowerPoint Presentation</vt:lpstr>
      <vt:lpstr>PowerPoint Presentation</vt:lpstr>
      <vt:lpstr>PowerPoint Presentation</vt:lpstr>
      <vt:lpstr>A 13-year-old boy from a rural area in Hamadan </vt:lpstr>
      <vt:lpstr>PowerPoint Presentation</vt:lpstr>
      <vt:lpstr>Furuncular breast lesion with multiple sinuses containing Tumbu fly larvae. </vt:lpstr>
      <vt:lpstr>One of the sinuses after extraction of the Larva. </vt:lpstr>
      <vt:lpstr>PowerPoint Presentation</vt:lpstr>
      <vt:lpstr>PowerPoint Presentation</vt:lpstr>
      <vt:lpstr>PowerPoint Presentation</vt:lpstr>
      <vt:lpstr>Siphonaptera (fleas)</vt:lpstr>
      <vt:lpstr>PowerPoint Presentation</vt:lpstr>
      <vt:lpstr>PowerPoint Presentation</vt:lpstr>
      <vt:lpstr>Plague </vt:lpstr>
      <vt:lpstr>PowerPoint Presentation</vt:lpstr>
      <vt:lpstr>PowerPoint Presentation</vt:lpstr>
      <vt:lpstr>PowerPoint Presentation</vt:lpstr>
      <vt:lpstr>Other diseases </vt:lpstr>
      <vt:lpstr>PowerPoint Presentation</vt:lpstr>
      <vt:lpstr>Toxicity &amp; fatalities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حشره شناسی پزشکی دانشجویان علوم آزمایشگاهی</dc:title>
  <dc:creator>Classic</dc:creator>
  <cp:lastModifiedBy>Admin</cp:lastModifiedBy>
  <cp:revision>61</cp:revision>
  <dcterms:created xsi:type="dcterms:W3CDTF">2021-10-05T14:57:11Z</dcterms:created>
  <dcterms:modified xsi:type="dcterms:W3CDTF">2023-07-17T07:35:20Z</dcterms:modified>
</cp:coreProperties>
</file>